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2.xml" ContentType="application/vnd.openxmlformats-officedocument.drawingml.chartshape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39"/>
  </p:notesMasterIdLst>
  <p:sldIdLst>
    <p:sldId id="256" r:id="rId8"/>
    <p:sldId id="290" r:id="rId9"/>
    <p:sldId id="292" r:id="rId10"/>
    <p:sldId id="293" r:id="rId11"/>
    <p:sldId id="257" r:id="rId12"/>
    <p:sldId id="258" r:id="rId13"/>
    <p:sldId id="264" r:id="rId14"/>
    <p:sldId id="265" r:id="rId15"/>
    <p:sldId id="266" r:id="rId16"/>
    <p:sldId id="267" r:id="rId17"/>
    <p:sldId id="288" r:id="rId18"/>
    <p:sldId id="273" r:id="rId19"/>
    <p:sldId id="269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95" r:id="rId33"/>
    <p:sldId id="283" r:id="rId34"/>
    <p:sldId id="284" r:id="rId35"/>
    <p:sldId id="285" r:id="rId36"/>
    <p:sldId id="287" r:id="rId37"/>
    <p:sldId id="294" r:id="rId38"/>
  </p:sldIdLst>
  <p:sldSz cx="12192000" cy="685800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5" autoAdjust="0"/>
  </p:normalViewPr>
  <p:slideViewPr>
    <p:cSldViewPr snapToGrid="0">
      <p:cViewPr varScale="1">
        <p:scale>
          <a:sx n="66" d="100"/>
          <a:sy n="66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8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9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1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2025-06-17%202025%20Start_Anketa%20dlia%20setevykh%20ploshchadok%202024%20Universitetskogo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Результаты 2024 г.</a:t>
            </a:r>
          </a:p>
          <a:p>
            <a:pPr>
              <a:defRPr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(из числа сетевых школ)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вышли из ШНОР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6C-4EB7-81B6-BB2C13401D9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96C-4EB7-81B6-BB2C13401D90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6C-4EB7-81B6-BB2C13401D90}"/>
              </c:ext>
            </c:extLst>
          </c:dPt>
          <c:dLbls>
            <c:dLbl>
              <c:idx val="1"/>
              <c:layout>
                <c:manualLayout>
                  <c:x val="9.5274390243902454E-2"/>
                  <c:y val="-0.1347656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96C-4EB7-81B6-BB2C13401D90}"/>
                </c:ext>
                <c:ext xmlns:c15="http://schemas.microsoft.com/office/drawing/2012/chart" uri="{CE6537A1-D6FC-4f65-9D91-7224C49458BB}">
                  <c15:layout>
                    <c:manualLayout>
                      <c:w val="0.48441300973049101"/>
                      <c:h val="0.3125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вышли из ШНОР</c:v>
                </c:pt>
                <c:pt idx="1">
                  <c:v>продолжают</c:v>
                </c:pt>
                <c:pt idx="2">
                  <c:v>другие проекты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6C-4EB7-81B6-BB2C13401D9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всегда</c:v>
                </c:pt>
              </c:strCache>
            </c:strRef>
          </c:tx>
          <c:spPr>
            <a:solidFill>
              <a:srgbClr val="92D05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 2.2. я вместе с учениками ставлю цели в начале урока</c:v>
                </c:pt>
                <c:pt idx="1">
                  <c:v> 2.3. я объясняю, что ожидаю от учащихся  на уроке</c:v>
                </c:pt>
                <c:pt idx="2">
                  <c:v>2.4. я объясняю, как соотносятся новая и изученная темы</c:v>
                </c:pt>
                <c:pt idx="3">
                  <c:v> 2.5. я предлагаю задачи, для которых нет очевидного решения</c:v>
                </c:pt>
                <c:pt idx="4">
                  <c:v> 2.6. я даю задачи, которые требуют от учащихся критического мышления</c:v>
                </c:pt>
                <c:pt idx="5">
                  <c:v>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6">
                  <c:v>2.8. я прошу учащихся самостоятельно принять решение о процедуре для решения экспериментальных задач</c:v>
                </c:pt>
                <c:pt idx="7">
                  <c:v> 2.9. я говорю учащимся о необходимости соблюдения правил поведения в классе</c:v>
                </c:pt>
                <c:pt idx="8">
                  <c:v> 2.10. я говорю учащимся о необходимости слушать то, что я говорю</c:v>
                </c:pt>
                <c:pt idx="9">
                  <c:v> 2.11. я успокаиваю учеников, которые нарушают порядок</c:v>
                </c:pt>
                <c:pt idx="10">
                  <c:v> 2.12. я подвожу итоги урока совместно с детьми, организую рефлексию</c:v>
                </c:pt>
                <c:pt idx="11">
                  <c:v>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2">
                  <c:v>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3">
                  <c:v> 2.15. я предлагаю учащимся проекты, которые требуют  на выполнение как минимум одной недели</c:v>
                </c:pt>
                <c:pt idx="14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5">
                  <c:v> 2.17. я организую эффективную коммуникацию учащихся</c:v>
                </c:pt>
                <c:pt idx="16">
                  <c:v> 2.18. я организую исследовательскую и проектную  работу</c:v>
                </c:pt>
                <c:pt idx="17">
                  <c:v> 2.19. я помогаю учащимся формировать навыки самоуправления</c:v>
                </c:pt>
                <c:pt idx="18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58</c:v>
                </c:pt>
                <c:pt idx="1">
                  <c:v>59</c:v>
                </c:pt>
                <c:pt idx="2">
                  <c:v>56</c:v>
                </c:pt>
                <c:pt idx="3">
                  <c:v>63</c:v>
                </c:pt>
                <c:pt idx="4">
                  <c:v>12</c:v>
                </c:pt>
                <c:pt idx="5">
                  <c:v>14</c:v>
                </c:pt>
                <c:pt idx="6">
                  <c:v>9</c:v>
                </c:pt>
                <c:pt idx="7">
                  <c:v>10</c:v>
                </c:pt>
                <c:pt idx="8">
                  <c:v>67</c:v>
                </c:pt>
                <c:pt idx="9">
                  <c:v>65</c:v>
                </c:pt>
                <c:pt idx="10">
                  <c:v>62</c:v>
                </c:pt>
                <c:pt idx="11">
                  <c:v>62</c:v>
                </c:pt>
                <c:pt idx="12">
                  <c:v>35</c:v>
                </c:pt>
                <c:pt idx="13">
                  <c:v>34</c:v>
                </c:pt>
                <c:pt idx="14">
                  <c:v>5</c:v>
                </c:pt>
                <c:pt idx="15">
                  <c:v>40</c:v>
                </c:pt>
                <c:pt idx="16">
                  <c:v>29</c:v>
                </c:pt>
                <c:pt idx="17">
                  <c:v>10</c:v>
                </c:pt>
                <c:pt idx="18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2D-4A0F-90F6-EBB348C6E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rgbClr val="FFFF99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 2.2. я вместе с учениками ставлю цели в начале урока</c:v>
                </c:pt>
                <c:pt idx="1">
                  <c:v> 2.3. я объясняю, что ожидаю от учащихся  на уроке</c:v>
                </c:pt>
                <c:pt idx="2">
                  <c:v>2.4. я объясняю, как соотносятся новая и изученная темы</c:v>
                </c:pt>
                <c:pt idx="3">
                  <c:v> 2.5. я предлагаю задачи, для которых нет очевидного решения</c:v>
                </c:pt>
                <c:pt idx="4">
                  <c:v> 2.6. я даю задачи, которые требуют от учащихся критического мышления</c:v>
                </c:pt>
                <c:pt idx="5">
                  <c:v>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6">
                  <c:v>2.8. я прошу учащихся самостоятельно принять решение о процедуре для решения экспериментальных задач</c:v>
                </c:pt>
                <c:pt idx="7">
                  <c:v> 2.9. я говорю учащимся о необходимости соблюдения правил поведения в классе</c:v>
                </c:pt>
                <c:pt idx="8">
                  <c:v> 2.10. я говорю учащимся о необходимости слушать то, что я говорю</c:v>
                </c:pt>
                <c:pt idx="9">
                  <c:v> 2.11. я успокаиваю учеников, которые нарушают порядок</c:v>
                </c:pt>
                <c:pt idx="10">
                  <c:v> 2.12. я подвожу итоги урока совместно с детьми, организую рефлексию</c:v>
                </c:pt>
                <c:pt idx="11">
                  <c:v>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2">
                  <c:v>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3">
                  <c:v> 2.15. я предлагаю учащимся проекты, которые требуют  на выполнение как минимум одной недели</c:v>
                </c:pt>
                <c:pt idx="14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5">
                  <c:v> 2.17. я организую эффективную коммуникацию учащихся</c:v>
                </c:pt>
                <c:pt idx="16">
                  <c:v> 2.18. я организую исследовательскую и проектную  работу</c:v>
                </c:pt>
                <c:pt idx="17">
                  <c:v> 2.19. я помогаю учащимся формировать навыки самоуправления</c:v>
                </c:pt>
                <c:pt idx="18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84</c:v>
                </c:pt>
                <c:pt idx="1">
                  <c:v>75</c:v>
                </c:pt>
                <c:pt idx="2">
                  <c:v>75</c:v>
                </c:pt>
                <c:pt idx="3">
                  <c:v>69</c:v>
                </c:pt>
                <c:pt idx="4">
                  <c:v>52</c:v>
                </c:pt>
                <c:pt idx="5">
                  <c:v>83</c:v>
                </c:pt>
                <c:pt idx="6">
                  <c:v>71</c:v>
                </c:pt>
                <c:pt idx="7">
                  <c:v>48</c:v>
                </c:pt>
                <c:pt idx="8">
                  <c:v>50</c:v>
                </c:pt>
                <c:pt idx="9">
                  <c:v>42</c:v>
                </c:pt>
                <c:pt idx="10">
                  <c:v>33</c:v>
                </c:pt>
                <c:pt idx="11">
                  <c:v>84</c:v>
                </c:pt>
                <c:pt idx="12">
                  <c:v>103</c:v>
                </c:pt>
                <c:pt idx="13">
                  <c:v>86</c:v>
                </c:pt>
                <c:pt idx="14">
                  <c:v>23</c:v>
                </c:pt>
                <c:pt idx="15">
                  <c:v>73</c:v>
                </c:pt>
                <c:pt idx="16">
                  <c:v>98</c:v>
                </c:pt>
                <c:pt idx="17">
                  <c:v>45</c:v>
                </c:pt>
                <c:pt idx="18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2D-4A0F-90F6-EBB348C6E8C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rgbClr val="0070C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 2.2. я вместе с учениками ставлю цели в начале урока</c:v>
                </c:pt>
                <c:pt idx="1">
                  <c:v> 2.3. я объясняю, что ожидаю от учащихся  на уроке</c:v>
                </c:pt>
                <c:pt idx="2">
                  <c:v>2.4. я объясняю, как соотносятся новая и изученная темы</c:v>
                </c:pt>
                <c:pt idx="3">
                  <c:v> 2.5. я предлагаю задачи, для которых нет очевидного решения</c:v>
                </c:pt>
                <c:pt idx="4">
                  <c:v> 2.6. я даю задачи, которые требуют от учащихся критического мышления</c:v>
                </c:pt>
                <c:pt idx="5">
                  <c:v>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6">
                  <c:v>2.8. я прошу учащихся самостоятельно принять решение о процедуре для решения экспериментальных задач</c:v>
                </c:pt>
                <c:pt idx="7">
                  <c:v> 2.9. я говорю учащимся о необходимости соблюдения правил поведения в классе</c:v>
                </c:pt>
                <c:pt idx="8">
                  <c:v> 2.10. я говорю учащимся о необходимости слушать то, что я говорю</c:v>
                </c:pt>
                <c:pt idx="9">
                  <c:v> 2.11. я успокаиваю учеников, которые нарушают порядок</c:v>
                </c:pt>
                <c:pt idx="10">
                  <c:v> 2.12. я подвожу итоги урока совместно с детьми, организую рефлексию</c:v>
                </c:pt>
                <c:pt idx="11">
                  <c:v>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2">
                  <c:v>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3">
                  <c:v> 2.15. я предлагаю учащимся проекты, которые требуют  на выполнение как минимум одной недели</c:v>
                </c:pt>
                <c:pt idx="14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5">
                  <c:v> 2.17. я организую эффективную коммуникацию учащихся</c:v>
                </c:pt>
                <c:pt idx="16">
                  <c:v> 2.18. я организую исследовательскую и проектную  работу</c:v>
                </c:pt>
                <c:pt idx="17">
                  <c:v> 2.19. я помогаю учащимся формировать навыки самоуправления</c:v>
                </c:pt>
                <c:pt idx="18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20</c:v>
                </c:pt>
                <c:pt idx="1">
                  <c:v>27</c:v>
                </c:pt>
                <c:pt idx="2">
                  <c:v>32</c:v>
                </c:pt>
                <c:pt idx="3">
                  <c:v>28</c:v>
                </c:pt>
                <c:pt idx="4">
                  <c:v>80</c:v>
                </c:pt>
                <c:pt idx="5">
                  <c:v>62</c:v>
                </c:pt>
                <c:pt idx="6">
                  <c:v>75</c:v>
                </c:pt>
                <c:pt idx="7">
                  <c:v>87</c:v>
                </c:pt>
                <c:pt idx="8">
                  <c:v>35</c:v>
                </c:pt>
                <c:pt idx="9">
                  <c:v>44</c:v>
                </c:pt>
                <c:pt idx="10">
                  <c:v>48</c:v>
                </c:pt>
                <c:pt idx="11">
                  <c:v>16</c:v>
                </c:pt>
                <c:pt idx="12">
                  <c:v>23</c:v>
                </c:pt>
                <c:pt idx="13">
                  <c:v>38</c:v>
                </c:pt>
                <c:pt idx="14">
                  <c:v>110</c:v>
                </c:pt>
                <c:pt idx="15">
                  <c:v>45</c:v>
                </c:pt>
                <c:pt idx="16">
                  <c:v>36</c:v>
                </c:pt>
                <c:pt idx="17">
                  <c:v>94</c:v>
                </c:pt>
                <c:pt idx="18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2D-4A0F-90F6-EBB348C6E8C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никогда или почти никогда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 2.2. я вместе с учениками ставлю цели в начале урока</c:v>
                </c:pt>
                <c:pt idx="1">
                  <c:v> 2.3. я объясняю, что ожидаю от учащихся  на уроке</c:v>
                </c:pt>
                <c:pt idx="2">
                  <c:v>2.4. я объясняю, как соотносятся новая и изученная темы</c:v>
                </c:pt>
                <c:pt idx="3">
                  <c:v> 2.5. я предлагаю задачи, для которых нет очевидного решения</c:v>
                </c:pt>
                <c:pt idx="4">
                  <c:v> 2.6. я даю задачи, которые требуют от учащихся критического мышления</c:v>
                </c:pt>
                <c:pt idx="5">
                  <c:v>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6">
                  <c:v>2.8. я прошу учащихся самостоятельно принять решение о процедуре для решения экспериментальных задач</c:v>
                </c:pt>
                <c:pt idx="7">
                  <c:v> 2.9. я говорю учащимся о необходимости соблюдения правил поведения в классе</c:v>
                </c:pt>
                <c:pt idx="8">
                  <c:v> 2.10. я говорю учащимся о необходимости слушать то, что я говорю</c:v>
                </c:pt>
                <c:pt idx="9">
                  <c:v> 2.11. я успокаиваю учеников, которые нарушают порядок</c:v>
                </c:pt>
                <c:pt idx="10">
                  <c:v> 2.12. я подвожу итоги урока совместно с детьми, организую рефлексию</c:v>
                </c:pt>
                <c:pt idx="11">
                  <c:v>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2">
                  <c:v>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3">
                  <c:v> 2.15. я предлагаю учащимся проекты, которые требуют  на выполнение как минимум одной недели</c:v>
                </c:pt>
                <c:pt idx="14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5">
                  <c:v> 2.17. я организую эффективную коммуникацию учащихся</c:v>
                </c:pt>
                <c:pt idx="16">
                  <c:v> 2.18. я организую исследовательскую и проектную  работу</c:v>
                </c:pt>
                <c:pt idx="17">
                  <c:v> 2.19. я помогаю учащимся формировать навыки самоуправления</c:v>
                </c:pt>
                <c:pt idx="18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Лист1!$E$2:$E$21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19</c:v>
                </c:pt>
                <c:pt idx="5">
                  <c:v>4</c:v>
                </c:pt>
                <c:pt idx="6">
                  <c:v>8</c:v>
                </c:pt>
                <c:pt idx="7">
                  <c:v>18</c:v>
                </c:pt>
                <c:pt idx="8">
                  <c:v>11</c:v>
                </c:pt>
                <c:pt idx="9">
                  <c:v>12</c:v>
                </c:pt>
                <c:pt idx="10">
                  <c:v>20</c:v>
                </c:pt>
                <c:pt idx="11">
                  <c:v>1</c:v>
                </c:pt>
                <c:pt idx="12">
                  <c:v>2</c:v>
                </c:pt>
                <c:pt idx="13">
                  <c:v>5</c:v>
                </c:pt>
                <c:pt idx="14">
                  <c:v>25</c:v>
                </c:pt>
                <c:pt idx="15">
                  <c:v>5</c:v>
                </c:pt>
                <c:pt idx="16">
                  <c:v>0</c:v>
                </c:pt>
                <c:pt idx="17">
                  <c:v>14</c:v>
                </c:pt>
                <c:pt idx="1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2D-4A0F-90F6-EBB348C6E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731776864"/>
        <c:axId val="-731786656"/>
      </c:barChart>
      <c:catAx>
        <c:axId val="-731776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crossAx val="-731786656"/>
        <c:crosses val="autoZero"/>
        <c:auto val="1"/>
        <c:lblAlgn val="ctr"/>
        <c:lblOffset val="100"/>
        <c:noMultiLvlLbl val="0"/>
      </c:catAx>
      <c:valAx>
        <c:axId val="-731786656"/>
        <c:scaling>
          <c:orientation val="minMax"/>
        </c:scaling>
        <c:delete val="0"/>
        <c:axPos val="b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crossAx val="-731776864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/>
      <c:overlay val="0"/>
      <c:spPr>
        <a:noFill/>
        <a:ln w="0">
          <a:noFill/>
        </a:ln>
      </c:sp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  <c:txPr>
    <a:bodyPr anchor="b"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нуждаюсь в высокой степени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3.14. обучение детей со специальными образовательными нуждами</c:v>
                </c:pt>
                <c:pt idx="14">
                  <c:v>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6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7</c:v>
                </c:pt>
                <c:pt idx="7">
                  <c:v>13</c:v>
                </c:pt>
                <c:pt idx="8">
                  <c:v>19</c:v>
                </c:pt>
                <c:pt idx="9">
                  <c:v>11</c:v>
                </c:pt>
                <c:pt idx="10">
                  <c:v>6</c:v>
                </c:pt>
                <c:pt idx="11">
                  <c:v>8</c:v>
                </c:pt>
                <c:pt idx="12">
                  <c:v>10</c:v>
                </c:pt>
                <c:pt idx="13">
                  <c:v>21</c:v>
                </c:pt>
                <c:pt idx="14">
                  <c:v>12</c:v>
                </c:pt>
                <c:pt idx="1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0E-4BFE-A6B4-DF60D5FAD08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нуждаюсь в определенной степени</c:v>
                </c:pt>
              </c:strCache>
            </c:strRef>
          </c:tx>
          <c:spPr>
            <a:solidFill>
              <a:srgbClr val="0070C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3.14. обучение детей со специальными образовательными нуждами</c:v>
                </c:pt>
                <c:pt idx="14">
                  <c:v>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6"/>
                <c:pt idx="0">
                  <c:v>48</c:v>
                </c:pt>
                <c:pt idx="1">
                  <c:v>44</c:v>
                </c:pt>
                <c:pt idx="2">
                  <c:v>49</c:v>
                </c:pt>
                <c:pt idx="3">
                  <c:v>69</c:v>
                </c:pt>
                <c:pt idx="4">
                  <c:v>68</c:v>
                </c:pt>
                <c:pt idx="5">
                  <c:v>67</c:v>
                </c:pt>
                <c:pt idx="6">
                  <c:v>77</c:v>
                </c:pt>
                <c:pt idx="7">
                  <c:v>65</c:v>
                </c:pt>
                <c:pt idx="8">
                  <c:v>84</c:v>
                </c:pt>
                <c:pt idx="9">
                  <c:v>63</c:v>
                </c:pt>
                <c:pt idx="10">
                  <c:v>47</c:v>
                </c:pt>
                <c:pt idx="11">
                  <c:v>41</c:v>
                </c:pt>
                <c:pt idx="12">
                  <c:v>66</c:v>
                </c:pt>
                <c:pt idx="13">
                  <c:v>66</c:v>
                </c:pt>
                <c:pt idx="14">
                  <c:v>28</c:v>
                </c:pt>
                <c:pt idx="15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0E-4BFE-A6B4-DF60D5FAD086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нуждаюсь в низкой степени</c:v>
                </c:pt>
              </c:strCache>
            </c:strRef>
          </c:tx>
          <c:spPr>
            <a:solidFill>
              <a:srgbClr val="92D05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3.14. обучение детей со специальными образовательными нуждами</c:v>
                </c:pt>
                <c:pt idx="14">
                  <c:v>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6"/>
                <c:pt idx="0">
                  <c:v>54</c:v>
                </c:pt>
                <c:pt idx="1">
                  <c:v>64</c:v>
                </c:pt>
                <c:pt idx="2">
                  <c:v>66</c:v>
                </c:pt>
                <c:pt idx="3">
                  <c:v>55</c:v>
                </c:pt>
                <c:pt idx="4">
                  <c:v>51</c:v>
                </c:pt>
                <c:pt idx="5">
                  <c:v>57</c:v>
                </c:pt>
                <c:pt idx="6">
                  <c:v>52</c:v>
                </c:pt>
                <c:pt idx="7">
                  <c:v>55</c:v>
                </c:pt>
                <c:pt idx="8">
                  <c:v>43</c:v>
                </c:pt>
                <c:pt idx="9">
                  <c:v>48</c:v>
                </c:pt>
                <c:pt idx="10">
                  <c:v>46</c:v>
                </c:pt>
                <c:pt idx="11">
                  <c:v>34</c:v>
                </c:pt>
                <c:pt idx="12">
                  <c:v>47</c:v>
                </c:pt>
                <c:pt idx="13">
                  <c:v>43</c:v>
                </c:pt>
                <c:pt idx="14">
                  <c:v>20</c:v>
                </c:pt>
                <c:pt idx="15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0E-4BFE-A6B4-DF60D5FAD086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не нуждаюсь в настоящее время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 3.11. управление поведением учащихся</c:v>
                </c:pt>
                <c:pt idx="11">
                  <c:v> 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3.14. обучение детей со специальными образовательными нуждами</c:v>
                </c:pt>
                <c:pt idx="14">
                  <c:v>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6"/>
                <c:pt idx="0">
                  <c:v>58</c:v>
                </c:pt>
                <c:pt idx="1">
                  <c:v>50</c:v>
                </c:pt>
                <c:pt idx="2">
                  <c:v>45</c:v>
                </c:pt>
                <c:pt idx="3">
                  <c:v>34</c:v>
                </c:pt>
                <c:pt idx="4">
                  <c:v>38</c:v>
                </c:pt>
                <c:pt idx="5">
                  <c:v>30</c:v>
                </c:pt>
                <c:pt idx="6">
                  <c:v>27</c:v>
                </c:pt>
                <c:pt idx="7">
                  <c:v>30</c:v>
                </c:pt>
                <c:pt idx="8">
                  <c:v>17</c:v>
                </c:pt>
                <c:pt idx="9">
                  <c:v>41</c:v>
                </c:pt>
                <c:pt idx="10">
                  <c:v>64</c:v>
                </c:pt>
                <c:pt idx="11">
                  <c:v>80</c:v>
                </c:pt>
                <c:pt idx="12">
                  <c:v>40</c:v>
                </c:pt>
                <c:pt idx="13">
                  <c:v>33</c:v>
                </c:pt>
                <c:pt idx="14">
                  <c:v>103</c:v>
                </c:pt>
                <c:pt idx="15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0E-4BFE-A6B4-DF60D5FAD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731780128"/>
        <c:axId val="-731775232"/>
      </c:barChart>
      <c:catAx>
        <c:axId val="-731780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800" b="0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731775232"/>
        <c:crosses val="autoZero"/>
        <c:auto val="1"/>
        <c:lblAlgn val="ctr"/>
        <c:lblOffset val="100"/>
        <c:noMultiLvlLbl val="0"/>
      </c:catAx>
      <c:valAx>
        <c:axId val="-731775232"/>
        <c:scaling>
          <c:orientation val="minMax"/>
        </c:scaling>
        <c:delete val="0"/>
        <c:axPos val="b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731780128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/>
      <c:overlay val="0"/>
      <c:spPr>
        <a:noFill/>
        <a:ln w="0">
          <a:noFill/>
        </a:ln>
      </c:spPr>
      <c:txPr>
        <a:bodyPr/>
        <a:lstStyle/>
        <a:p>
          <a:pPr>
            <a:defRPr lang="en-US" sz="1000" b="0" strike="noStrike" spc="-1">
              <a:solidFill>
                <a:srgbClr val="000000"/>
              </a:solidFill>
              <a:latin typeface="Golos Text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  <c:userShapes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большая необходимость в знаниях и умениях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4.6. предотвращение и разрешение конфликтов между обучающимися</c:v>
                </c:pt>
                <c:pt idx="6">
                  <c:v>4.7. учет возрастных психологических особенностей в учебном процессе</c:v>
                </c:pt>
                <c:pt idx="7">
                  <c:v>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  <c:pt idx="10">
                  <c:v>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26</c:v>
                </c:pt>
                <c:pt idx="1">
                  <c:v>22</c:v>
                </c:pt>
                <c:pt idx="2">
                  <c:v>24</c:v>
                </c:pt>
                <c:pt idx="3">
                  <c:v>23</c:v>
                </c:pt>
                <c:pt idx="4">
                  <c:v>19</c:v>
                </c:pt>
                <c:pt idx="5">
                  <c:v>8</c:v>
                </c:pt>
                <c:pt idx="6">
                  <c:v>6</c:v>
                </c:pt>
                <c:pt idx="7">
                  <c:v>20</c:v>
                </c:pt>
                <c:pt idx="8">
                  <c:v>26</c:v>
                </c:pt>
                <c:pt idx="9">
                  <c:v>31</c:v>
                </c:pt>
                <c:pt idx="1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59-4DE5-AC9C-A1897CD85BC2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необходимы знания</c:v>
                </c:pt>
              </c:strCache>
            </c:strRef>
          </c:tx>
          <c:spPr>
            <a:solidFill>
              <a:srgbClr val="FFFF0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4.6. предотвращение и разрешение конфликтов между обучающимися</c:v>
                </c:pt>
                <c:pt idx="6">
                  <c:v>4.7. учет возрастных психологических особенностей в учебном процессе</c:v>
                </c:pt>
                <c:pt idx="7">
                  <c:v>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  <c:pt idx="10">
                  <c:v>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26</c:v>
                </c:pt>
                <c:pt idx="1">
                  <c:v>26</c:v>
                </c:pt>
                <c:pt idx="2">
                  <c:v>32</c:v>
                </c:pt>
                <c:pt idx="3">
                  <c:v>31</c:v>
                </c:pt>
                <c:pt idx="4">
                  <c:v>29</c:v>
                </c:pt>
                <c:pt idx="5">
                  <c:v>28</c:v>
                </c:pt>
                <c:pt idx="6">
                  <c:v>28</c:v>
                </c:pt>
                <c:pt idx="7">
                  <c:v>36</c:v>
                </c:pt>
                <c:pt idx="8">
                  <c:v>37</c:v>
                </c:pt>
                <c:pt idx="9">
                  <c:v>45</c:v>
                </c:pt>
                <c:pt idx="10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59-4DE5-AC9C-A1897CD85BC2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необходимы умения</c:v>
                </c:pt>
              </c:strCache>
            </c:strRef>
          </c:tx>
          <c:spPr>
            <a:solidFill>
              <a:srgbClr val="92D05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4.6. предотвращение и разрешение конфликтов между обучающимися</c:v>
                </c:pt>
                <c:pt idx="6">
                  <c:v>4.7. учет возрастных психологических особенностей в учебном процессе</c:v>
                </c:pt>
                <c:pt idx="7">
                  <c:v>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  <c:pt idx="10">
                  <c:v>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1"/>
                <c:pt idx="0">
                  <c:v>62</c:v>
                </c:pt>
                <c:pt idx="1">
                  <c:v>67</c:v>
                </c:pt>
                <c:pt idx="2">
                  <c:v>64</c:v>
                </c:pt>
                <c:pt idx="3">
                  <c:v>66</c:v>
                </c:pt>
                <c:pt idx="4">
                  <c:v>53</c:v>
                </c:pt>
                <c:pt idx="5">
                  <c:v>53</c:v>
                </c:pt>
                <c:pt idx="6">
                  <c:v>38</c:v>
                </c:pt>
                <c:pt idx="7">
                  <c:v>45</c:v>
                </c:pt>
                <c:pt idx="8">
                  <c:v>51</c:v>
                </c:pt>
                <c:pt idx="9">
                  <c:v>45</c:v>
                </c:pt>
                <c:pt idx="1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59-4DE5-AC9C-A1897CD85BC2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нет необходимости, успешно решаю эту задачу</c:v>
                </c:pt>
              </c:strCache>
            </c:strRef>
          </c:tx>
          <c:spPr>
            <a:solidFill>
              <a:srgbClr val="0070C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0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4.6. предотвращение и разрешение конфликтов между обучающимися</c:v>
                </c:pt>
                <c:pt idx="6">
                  <c:v>4.7. учет возрастных психологических особенностей в учебном процессе</c:v>
                </c:pt>
                <c:pt idx="7">
                  <c:v>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  <c:pt idx="10">
                  <c:v>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1"/>
                <c:pt idx="0">
                  <c:v>49</c:v>
                </c:pt>
                <c:pt idx="1">
                  <c:v>48</c:v>
                </c:pt>
                <c:pt idx="2">
                  <c:v>43</c:v>
                </c:pt>
                <c:pt idx="3">
                  <c:v>43</c:v>
                </c:pt>
                <c:pt idx="4">
                  <c:v>62</c:v>
                </c:pt>
                <c:pt idx="5">
                  <c:v>74</c:v>
                </c:pt>
                <c:pt idx="6">
                  <c:v>91</c:v>
                </c:pt>
                <c:pt idx="7">
                  <c:v>62</c:v>
                </c:pt>
                <c:pt idx="8">
                  <c:v>49</c:v>
                </c:pt>
                <c:pt idx="9">
                  <c:v>42</c:v>
                </c:pt>
                <c:pt idx="10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59-4DE5-AC9C-A1897CD85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731786112"/>
        <c:axId val="-961826848"/>
      </c:barChart>
      <c:catAx>
        <c:axId val="-731786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961826848"/>
        <c:crosses val="autoZero"/>
        <c:auto val="1"/>
        <c:lblAlgn val="ctr"/>
        <c:lblOffset val="100"/>
        <c:noMultiLvlLbl val="0"/>
      </c:catAx>
      <c:valAx>
        <c:axId val="-961826848"/>
        <c:scaling>
          <c:orientation val="minMax"/>
        </c:scaling>
        <c:delete val="0"/>
        <c:axPos val="b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731786112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/>
      <c:overlay val="0"/>
      <c:spPr>
        <a:noFill/>
        <a:ln w="0">
          <a:noFill/>
        </a:ln>
      </c:spPr>
      <c:txPr>
        <a:bodyPr/>
        <a:lstStyle/>
        <a:p>
          <a:pPr>
            <a:defRPr lang="en-US" sz="1000" b="0" strike="noStrike" spc="-1">
              <a:solidFill>
                <a:srgbClr val="000000"/>
              </a:solidFill>
              <a:latin typeface="Golos Text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  <c:userShapes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invertIfNegative val="0"/>
          <c:dLbls>
            <c:dLbl>
              <c:idx val="0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/>
                <a:lstStyle/>
                <a:p>
                  <a:pPr>
                    <a:defRPr lang="en-US" sz="18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A36-4F06-A864-130E11DA2B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/>
                <a:lstStyle/>
                <a:p>
                  <a:pPr>
                    <a:defRPr lang="en-US" sz="18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36-4F06-A864-130E11DA2B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/>
                <a:lstStyle/>
                <a:p>
                  <a:pPr>
                    <a:defRPr lang="en-US" sz="18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A36-4F06-A864-130E11DA2B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/>
                <a:lstStyle/>
                <a:p>
                  <a:pPr>
                    <a:defRPr lang="en-US" sz="18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36-4F06-A864-130E11DA2B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/>
                <a:lstStyle/>
                <a:p>
                  <a:pPr>
                    <a:defRPr lang="en-US" sz="18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A36-4F06-A864-130E11DA2B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8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Методику изучения отдельных тем курса предмета</c:v>
                </c:pt>
                <c:pt idx="2">
                  <c:v> Алгоритмы решения задач повышенной сложности по предмету</c:v>
                </c:pt>
                <c:pt idx="3">
                  <c:v>Методику обучения решению задач по предмету</c:v>
                </c:pt>
                <c:pt idx="4">
                  <c:v>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0.72392638036809809</c:v>
                </c:pt>
                <c:pt idx="1">
                  <c:v>0.43558282208589011</c:v>
                </c:pt>
                <c:pt idx="2">
                  <c:v>0.55828220858895694</c:v>
                </c:pt>
                <c:pt idx="3">
                  <c:v>0.441717791411043</c:v>
                </c:pt>
                <c:pt idx="4">
                  <c:v>0.13496932515337404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5F-469E-ADE7-AC36451BF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61833920"/>
        <c:axId val="-608770128"/>
      </c:barChart>
      <c:catAx>
        <c:axId val="-961833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600" b="0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608770128"/>
        <c:crosses val="autoZero"/>
        <c:auto val="1"/>
        <c:lblAlgn val="ctr"/>
        <c:lblOffset val="100"/>
        <c:noMultiLvlLbl val="0"/>
      </c:catAx>
      <c:valAx>
        <c:axId val="-60877012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96183392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explosion val="9"/>
          <c:dPt>
            <c:idx val="0"/>
            <c:bubble3D val="0"/>
            <c:spPr>
              <a:solidFill>
                <a:srgbClr val="FF7E00"/>
              </a:solidFill>
              <a:ln w="19080">
                <a:solidFill>
                  <a:srgbClr val="FFFFFF"/>
                </a:solidFill>
                <a:round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A8-48DE-A9AC-C15610C4D4D5}"/>
              </c:ext>
            </c:extLst>
          </c:dPt>
          <c:dPt>
            <c:idx val="1"/>
            <c:bubble3D val="0"/>
            <c:spPr>
              <a:solidFill>
                <a:srgbClr val="FF9F40"/>
              </a:solidFill>
              <a:ln w="19080">
                <a:solidFill>
                  <a:srgbClr val="FFFFFF"/>
                </a:solidFill>
                <a:round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A8-48DE-A9AC-C15610C4D4D5}"/>
              </c:ext>
            </c:extLst>
          </c:dPt>
          <c:dPt>
            <c:idx val="2"/>
            <c:bubble3D val="0"/>
            <c:spPr>
              <a:solidFill>
                <a:srgbClr val="3C218C"/>
              </a:solidFill>
              <a:ln w="19080">
                <a:solidFill>
                  <a:srgbClr val="FFFFFF"/>
                </a:solidFill>
                <a:round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A8-48DE-A9AC-C15610C4D4D5}"/>
              </c:ext>
            </c:extLst>
          </c:dPt>
          <c:dLbls>
            <c:dLbl>
              <c:idx val="0"/>
              <c:layout>
                <c:manualLayout>
                  <c:x val="-8.768213827435338E-2"/>
                  <c:y val="-0.24886468596059116"/>
                </c:manualLayout>
              </c:layout>
              <c:spPr/>
              <c:txPr>
                <a:bodyPr wrap="square"/>
                <a:lstStyle/>
                <a:p>
                  <a:pPr>
                    <a:defRPr lang="en-US" sz="3200" b="1" strike="noStrike" spc="-1">
                      <a:solidFill>
                        <a:schemeClr val="tx1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A8-48DE-A9AC-C15610C4D4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 wrap="square"/>
                <a:lstStyle/>
                <a:p>
                  <a:pPr>
                    <a:defRPr lang="en-US" sz="1600" b="1" strike="noStrike" spc="-1">
                      <a:solidFill>
                        <a:schemeClr val="tx1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A8-48DE-A9AC-C15610C4D4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8166249246324395E-3"/>
                  <c:y val="5.4306923918992908E-3"/>
                </c:manualLayout>
              </c:layout>
              <c:spPr/>
              <c:txPr>
                <a:bodyPr wrap="square"/>
                <a:lstStyle/>
                <a:p>
                  <a:pPr>
                    <a:defRPr lang="en-US" sz="1600" b="1" strike="noStrike" spc="-1">
                      <a:solidFill>
                        <a:schemeClr val="tx1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A8-48DE-A9AC-C15610C4D4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600" b="1" strike="noStrike" spc="-1">
                    <a:solidFill>
                      <a:schemeClr val="tx1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 нет</c:v>
                </c:pt>
                <c:pt idx="2">
                  <c:v> 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135</c:v>
                </c:pt>
                <c:pt idx="1">
                  <c:v>6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A8-48DE-A9AC-C15610C4D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9360"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explosion val="5"/>
          <c:dPt>
            <c:idx val="1"/>
            <c:bubble3D val="0"/>
            <c:explosion val="0"/>
            <c:spPr>
              <a:solidFill>
                <a:srgbClr val="FF9F40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5B-4826-A7FA-59EC52FDCE4B}"/>
              </c:ext>
            </c:extLst>
          </c:dPt>
          <c:dPt>
            <c:idx val="2"/>
            <c:bubble3D val="0"/>
            <c:explosion val="7"/>
            <c:spPr>
              <a:solidFill>
                <a:srgbClr val="3C218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5B-4826-A7FA-59EC52FDCE4B}"/>
              </c:ext>
            </c:extLst>
          </c:dPt>
          <c:dLbls>
            <c:dLbl>
              <c:idx val="0"/>
              <c:layout>
                <c:manualLayout>
                  <c:x val="-0.10198475972919589"/>
                  <c:y val="-0.24305708854549923"/>
                </c:manualLayout>
              </c:layout>
              <c:spPr/>
              <c:txPr>
                <a:bodyPr wrap="square"/>
                <a:lstStyle/>
                <a:p>
                  <a:pPr>
                    <a:defRPr lang="en-US" sz="20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65B-4826-A7FA-59EC52FDCE4B}"/>
                </c:ext>
                <c:ext xmlns:c15="http://schemas.microsoft.com/office/drawing/2012/chart" uri="{CE6537A1-D6FC-4f65-9D91-7224C49458BB}">
                  <c15:layout>
                    <c:manualLayout>
                      <c:w val="0.13964619049773072"/>
                      <c:h val="0.19213442022320334"/>
                    </c:manualLayout>
                  </c15:layout>
                </c:ext>
              </c:extLst>
            </c:dLbl>
            <c:dLbl>
              <c:idx val="1"/>
              <c:layout/>
              <c:spPr/>
              <c:txPr>
                <a:bodyPr wrap="square"/>
                <a:lstStyle/>
                <a:p>
                  <a:pPr>
                    <a:defRPr lang="en-US" sz="1800" b="0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65B-4826-A7FA-59EC52FDCE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700140227077413E-3"/>
                  <c:y val="1.8252161515820461E-3"/>
                </c:manualLayout>
              </c:layout>
              <c:spPr/>
              <c:txPr>
                <a:bodyPr wrap="square"/>
                <a:lstStyle/>
                <a:p>
                  <a:pPr>
                    <a:defRPr lang="en-US" sz="1600" b="0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65B-4826-A7FA-59EC52FDCE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8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 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139</c:v>
                </c:pt>
                <c:pt idx="1">
                  <c:v>4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5B-4826-A7FA-59EC52FDC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9360">
      <a:solidFill>
        <a:srgbClr val="D9D9D9"/>
      </a:solidFill>
      <a:round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600" b="1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1 раз в год</c:v>
                </c:pt>
                <c:pt idx="1">
                  <c:v>1 раз в четверть</c:v>
                </c:pt>
                <c:pt idx="2">
                  <c:v> 1 раз в полугодие</c:v>
                </c:pt>
                <c:pt idx="3">
                  <c:v>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0.33742331288343608</c:v>
                </c:pt>
                <c:pt idx="1">
                  <c:v>0.36809815950920205</c:v>
                </c:pt>
                <c:pt idx="2">
                  <c:v>0.33128834355828207</c:v>
                </c:pt>
                <c:pt idx="3">
                  <c:v>0.10429447852760702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33-414E-813E-221994ED3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8775568"/>
        <c:axId val="-608782096"/>
      </c:barChart>
      <c:catAx>
        <c:axId val="-608775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200" b="1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608782096"/>
        <c:crosses val="autoZero"/>
        <c:auto val="1"/>
        <c:lblAlgn val="ctr"/>
        <c:lblOffset val="100"/>
        <c:noMultiLvlLbl val="0"/>
      </c:catAx>
      <c:valAx>
        <c:axId val="-608782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0877556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dPt>
            <c:idx val="1"/>
            <c:bubble3D val="0"/>
            <c:spPr>
              <a:solidFill>
                <a:srgbClr val="FF9F40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DF-45B8-9355-EB05BD4BAD19}"/>
              </c:ext>
            </c:extLst>
          </c:dPt>
          <c:dPt>
            <c:idx val="2"/>
            <c:bubble3D val="0"/>
            <c:spPr>
              <a:solidFill>
                <a:srgbClr val="3C218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DF-45B8-9355-EB05BD4BAD19}"/>
              </c:ext>
            </c:extLst>
          </c:dPt>
          <c:dLbls>
            <c:dLbl>
              <c:idx val="0"/>
              <c:layout/>
              <c:spPr/>
              <c:txPr>
                <a:bodyPr wrap="square"/>
                <a:lstStyle/>
                <a:p>
                  <a:pPr>
                    <a:defRPr lang="en-US" sz="12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DF-45B8-9355-EB05BD4BAD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7778361024891973"/>
                  <c:y val="-5.0099358319716777E-2"/>
                </c:manualLayout>
              </c:layout>
              <c:spPr/>
              <c:txPr>
                <a:bodyPr wrap="square"/>
                <a:lstStyle/>
                <a:p>
                  <a:pPr>
                    <a:defRPr lang="en-US" sz="12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DF-45B8-9355-EB05BD4BAD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150907160583989E-3"/>
                  <c:y val="-0.12297432427832246"/>
                </c:manualLayout>
              </c:layout>
              <c:spPr/>
              <c:txPr>
                <a:bodyPr wrap="square"/>
                <a:lstStyle/>
                <a:p>
                  <a:pPr>
                    <a:defRPr lang="en-US" sz="12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DF-45B8-9355-EB05BD4BAD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2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 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67</c:v>
                </c:pt>
                <c:pt idx="1">
                  <c:v>31</c:v>
                </c:pt>
                <c:pt idx="2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CDF-45B8-9355-EB05BD4BA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9360">
      <a:solidFill>
        <a:srgbClr val="D9D9D9"/>
      </a:solidFill>
      <a:round/>
    </a:ln>
  </c:spPr>
  <c:userShapes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dPt>
            <c:idx val="1"/>
            <c:bubble3D val="0"/>
            <c:spPr>
              <a:solidFill>
                <a:srgbClr val="FF9F40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A6-4202-BDFA-6246B90DC456}"/>
              </c:ext>
            </c:extLst>
          </c:dPt>
          <c:dPt>
            <c:idx val="2"/>
            <c:bubble3D val="0"/>
            <c:spPr>
              <a:solidFill>
                <a:srgbClr val="3C218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A6-4202-BDFA-6246B90DC456}"/>
              </c:ext>
            </c:extLst>
          </c:dPt>
          <c:dLbls>
            <c:dLbl>
              <c:idx val="0"/>
              <c:layout/>
              <c:spPr/>
              <c:txPr>
                <a:bodyPr wrap="square"/>
                <a:lstStyle/>
                <a:p>
                  <a:pPr>
                    <a:defRPr lang="en-US" sz="12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A6-4202-BDFA-6246B90DC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 wrap="square"/>
                <a:lstStyle/>
                <a:p>
                  <a:pPr>
                    <a:defRPr lang="en-US" sz="12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A6-4202-BDFA-6246B90DC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633411132805198E-2"/>
                  <c:y val="1.9327272149535682E-2"/>
                </c:manualLayout>
              </c:layout>
              <c:spPr/>
              <c:txPr>
                <a:bodyPr wrap="square"/>
                <a:lstStyle/>
                <a:p>
                  <a:pPr>
                    <a:defRPr lang="en-US" sz="12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8A6-4202-BDFA-6246B90DC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2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да</c:v>
                </c:pt>
                <c:pt idx="1">
                  <c:v> 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106</c:v>
                </c:pt>
                <c:pt idx="1">
                  <c:v>19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8A6-4202-BDFA-6246B90DC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9360">
      <a:solidFill>
        <a:srgbClr val="D9D9D9"/>
      </a:solidFill>
      <a:round/>
    </a:ln>
  </c:spPr>
  <c:userShapes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600" b="1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материальная (стимулирующая выплата)</c:v>
                </c:pt>
                <c:pt idx="1">
                  <c:v> нематериальная (оказание метод. помощи; дни отдыха и т.д.)</c:v>
                </c:pt>
                <c:pt idx="2">
                  <c:v> другое</c:v>
                </c:pt>
                <c:pt idx="3">
                  <c:v> системы мотивации нет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0.74846625766871211</c:v>
                </c:pt>
                <c:pt idx="1">
                  <c:v>0.23312883435582801</c:v>
                </c:pt>
                <c:pt idx="2">
                  <c:v>4.2944785276073601E-2</c:v>
                </c:pt>
                <c:pt idx="3">
                  <c:v>0.18404907975460102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C6-4EDF-A5E5-3C1DE139B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8778832"/>
        <c:axId val="-608780464"/>
      </c:barChart>
      <c:catAx>
        <c:axId val="-608778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600" b="0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608780464"/>
        <c:crosses val="autoZero"/>
        <c:auto val="1"/>
        <c:lblAlgn val="ctr"/>
        <c:lblOffset val="100"/>
        <c:noMultiLvlLbl val="0"/>
      </c:catAx>
      <c:valAx>
        <c:axId val="-608780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60877883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solidFill>
        <a:srgbClr val="D9D9D9"/>
      </a:solidFill>
      <a:round/>
    </a:ln>
  </c:sp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FF7E00"/>
              </a:solidFill>
              <a:ln w="19080">
                <a:solidFill>
                  <a:srgbClr val="FFFFFF"/>
                </a:solidFill>
                <a:round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5A-4604-AEFE-0579631D78B5}"/>
              </c:ext>
            </c:extLst>
          </c:dPt>
          <c:dPt>
            <c:idx val="1"/>
            <c:bubble3D val="0"/>
            <c:spPr>
              <a:solidFill>
                <a:srgbClr val="FF9F40"/>
              </a:solidFill>
              <a:ln w="19080">
                <a:solidFill>
                  <a:srgbClr val="FFFFFF"/>
                </a:solidFill>
                <a:round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5A-4604-AEFE-0579631D78B5}"/>
              </c:ext>
            </c:extLst>
          </c:dPt>
          <c:dPt>
            <c:idx val="2"/>
            <c:bubble3D val="0"/>
            <c:spPr>
              <a:solidFill>
                <a:srgbClr val="3C218C"/>
              </a:solidFill>
              <a:ln w="19080">
                <a:solidFill>
                  <a:srgbClr val="FFFFFF"/>
                </a:solidFill>
                <a:round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5A-4604-AEFE-0579631D78B5}"/>
              </c:ext>
            </c:extLst>
          </c:dPt>
          <c:dPt>
            <c:idx val="3"/>
            <c:bubble3D val="0"/>
            <c:spPr>
              <a:solidFill>
                <a:srgbClr val="7154C6"/>
              </a:solidFill>
              <a:ln w="19080">
                <a:solidFill>
                  <a:srgbClr val="FFFFFF"/>
                </a:solidFill>
                <a:round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5A-4604-AEFE-0579631D78B5}"/>
              </c:ext>
            </c:extLst>
          </c:dPt>
          <c:dLbls>
            <c:dLbl>
              <c:idx val="0"/>
              <c:layout>
                <c:manualLayout>
                  <c:x val="1.2426483759254906E-2"/>
                  <c:y val="1.1713187388863065E-3"/>
                </c:manualLayout>
              </c:layout>
              <c:tx>
                <c:rich>
                  <a:bodyPr wrap="square"/>
                  <a:lstStyle/>
                  <a:p>
                    <a:pPr>
                      <a:defRPr lang="en-US" sz="2400" b="0" strike="noStrike" spc="-1">
                        <a:solidFill>
                          <a:srgbClr val="404040"/>
                        </a:solidFill>
                        <a:latin typeface="Golos Text"/>
                        <a:ea typeface="DejaVu Sans"/>
                      </a:defRPr>
                    </a:pPr>
                    <a:fld id="{ED4DB9C5-DDB2-4D87-B3CC-571EDF1F2675}" type="CATEGORYNAME">
                      <a:rPr lang="ru-RU" sz="2400" b="1"/>
                      <a:pPr>
                        <a:defRPr lang="en-US" sz="2400" b="0" strike="noStrike" spc="-1">
                          <a:solidFill>
                            <a:srgbClr val="404040"/>
                          </a:solidFill>
                          <a:latin typeface="Golos Text"/>
                          <a:ea typeface="DejaVu Sans"/>
                        </a:defRPr>
                      </a:pPr>
                      <a:t>[ИМЯ КАТЕГОРИИ]</a:t>
                    </a:fld>
                    <a:r>
                      <a:rPr lang="ru-RU" sz="2400" baseline="0" dirty="0"/>
                      <a:t>
</a:t>
                    </a:r>
                    <a:fld id="{3A9F2949-037D-489F-B19A-69D3C42FFF68}" type="PERCENTAGE">
                      <a:rPr lang="ru-RU" sz="2400" baseline="0"/>
                      <a:pPr>
                        <a:defRPr lang="en-US" sz="2400" b="0" strike="noStrike" spc="-1">
                          <a:solidFill>
                            <a:srgbClr val="404040"/>
                          </a:solidFill>
                          <a:latin typeface="Golos Text"/>
                          <a:ea typeface="DejaVu Sans"/>
                        </a:defRPr>
                      </a:pPr>
                      <a:t>[ПРОЦЕНТ]</a:t>
                    </a:fld>
                    <a:endParaRPr lang="ru-RU" sz="2400" baseline="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5A-4604-AEFE-0579631D78B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4787437305946971E-3"/>
                  <c:y val="-6.6675705189218698E-2"/>
                </c:manualLayout>
              </c:layout>
              <c:tx>
                <c:rich>
                  <a:bodyPr wrap="square"/>
                  <a:lstStyle/>
                  <a:p>
                    <a:pPr>
                      <a:defRPr lang="en-US" sz="2400" b="0" strike="noStrike" spc="-1">
                        <a:solidFill>
                          <a:srgbClr val="404040"/>
                        </a:solidFill>
                        <a:latin typeface="Golos Text"/>
                        <a:ea typeface="DejaVu Sans"/>
                      </a:defRPr>
                    </a:pPr>
                    <a:fld id="{D9F768D8-013E-4096-AEE3-DB6A08B74DF9}" type="CATEGORYNAME">
                      <a:rPr lang="ru-RU" sz="2400" b="1"/>
                      <a:pPr>
                        <a:defRPr lang="en-US" sz="2400" b="0" strike="noStrike" spc="-1">
                          <a:solidFill>
                            <a:srgbClr val="404040"/>
                          </a:solidFill>
                          <a:latin typeface="Golos Text"/>
                          <a:ea typeface="DejaVu Sans"/>
                        </a:defRPr>
                      </a:pPr>
                      <a:t>[ИМЯ КАТЕГОРИИ]</a:t>
                    </a:fld>
                    <a:r>
                      <a:rPr lang="ru-RU" sz="2400" baseline="0" dirty="0"/>
                      <a:t>
</a:t>
                    </a:r>
                    <a:fld id="{0CE91A2E-4D03-4A88-80B7-CC2D3BC51613}" type="PERCENTAGE">
                      <a:rPr lang="ru-RU" sz="2400" baseline="0"/>
                      <a:pPr>
                        <a:defRPr lang="en-US" sz="2400" b="0" strike="noStrike" spc="-1">
                          <a:solidFill>
                            <a:srgbClr val="404040"/>
                          </a:solidFill>
                          <a:latin typeface="Golos Text"/>
                          <a:ea typeface="DejaVu Sans"/>
                        </a:defRPr>
                      </a:pPr>
                      <a:t>[ПРОЦЕНТ]</a:t>
                    </a:fld>
                    <a:endParaRPr lang="ru-RU" sz="2400" baseline="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5A-4604-AEFE-0579631D78B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4798920993142212"/>
                  <c:y val="-1.9320160407164089E-3"/>
                </c:manualLayout>
              </c:layout>
              <c:tx>
                <c:rich>
                  <a:bodyPr wrap="square"/>
                  <a:lstStyle/>
                  <a:p>
                    <a:pPr>
                      <a:defRPr lang="en-US" sz="2400" b="0" strike="noStrike" spc="-1">
                        <a:solidFill>
                          <a:srgbClr val="404040"/>
                        </a:solidFill>
                        <a:latin typeface="Golos Text"/>
                        <a:ea typeface="DejaVu Sans"/>
                      </a:defRPr>
                    </a:pPr>
                    <a:fld id="{F4A71420-F886-4367-97CE-58732F72C3D5}" type="CATEGORYNAME">
                      <a:rPr lang="ru-RU" sz="2400" b="1"/>
                      <a:pPr>
                        <a:defRPr lang="en-US" sz="2400" b="0" strike="noStrike" spc="-1">
                          <a:solidFill>
                            <a:srgbClr val="404040"/>
                          </a:solidFill>
                          <a:latin typeface="Golos Text"/>
                          <a:ea typeface="DejaVu Sans"/>
                        </a:defRPr>
                      </a:pPr>
                      <a:t>[ИМЯ КАТЕГОРИИ]</a:t>
                    </a:fld>
                    <a:r>
                      <a:rPr lang="ru-RU" sz="2400" baseline="0" dirty="0"/>
                      <a:t>
</a:t>
                    </a:r>
                    <a:fld id="{AE520390-3F07-4C4E-8529-AB81E49EB2A7}" type="PERCENTAGE">
                      <a:rPr lang="ru-RU" sz="2400" baseline="0"/>
                      <a:pPr>
                        <a:defRPr lang="en-US" sz="2400" b="0" strike="noStrike" spc="-1">
                          <a:solidFill>
                            <a:srgbClr val="404040"/>
                          </a:solidFill>
                          <a:latin typeface="Golos Text"/>
                          <a:ea typeface="DejaVu Sans"/>
                        </a:defRPr>
                      </a:pPr>
                      <a:t>[ПРОЦЕНТ]</a:t>
                    </a:fld>
                    <a:endParaRPr lang="ru-RU" sz="2400" baseline="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65A-4604-AEFE-0579631D78B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7914584955959552E-3"/>
                  <c:y val="-9.9414624154041314E-2"/>
                </c:manualLayout>
              </c:layout>
              <c:tx>
                <c:rich>
                  <a:bodyPr wrap="square"/>
                  <a:lstStyle/>
                  <a:p>
                    <a:pPr>
                      <a:defRPr lang="en-US" sz="2400" b="0" strike="noStrike" spc="-1">
                        <a:solidFill>
                          <a:srgbClr val="404040"/>
                        </a:solidFill>
                        <a:latin typeface="Golos Text"/>
                        <a:ea typeface="DejaVu Sans"/>
                      </a:defRPr>
                    </a:pPr>
                    <a:fld id="{DD49467A-C8CA-4DB0-B62D-637DF06A1951}" type="CATEGORYNAME">
                      <a:rPr lang="ru-RU" sz="2400" b="1"/>
                      <a:pPr>
                        <a:defRPr lang="en-US" sz="2400" b="0" strike="noStrike" spc="-1">
                          <a:solidFill>
                            <a:srgbClr val="404040"/>
                          </a:solidFill>
                          <a:latin typeface="Golos Text"/>
                          <a:ea typeface="DejaVu Sans"/>
                        </a:defRPr>
                      </a:pPr>
                      <a:t>[ИМЯ КАТЕГОРИИ]</a:t>
                    </a:fld>
                    <a:r>
                      <a:rPr lang="ru-RU" sz="2400" baseline="0" dirty="0"/>
                      <a:t>
</a:t>
                    </a:r>
                    <a:fld id="{B402BA88-93A9-43CA-AF95-D6E4789F6A1D}" type="PERCENTAGE">
                      <a:rPr lang="ru-RU" sz="2400" baseline="0"/>
                      <a:pPr>
                        <a:defRPr lang="en-US" sz="2400" b="0" strike="noStrike" spc="-1">
                          <a:solidFill>
                            <a:srgbClr val="404040"/>
                          </a:solidFill>
                          <a:latin typeface="Golos Text"/>
                          <a:ea typeface="DejaVu Sans"/>
                        </a:defRPr>
                      </a:pPr>
                      <a:t>[ПРОЦЕНТ]</a:t>
                    </a:fld>
                    <a:endParaRPr lang="ru-RU" sz="2400" baseline="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65A-4604-AEFE-0579631D78B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2400" b="0" strike="noStrike" spc="-1">
                    <a:solidFill>
                      <a:srgbClr val="40404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Лист1!$A$1:$A$4</c:f>
              <c:strCache>
                <c:ptCount val="4"/>
                <c:pt idx="0">
                  <c:v>1-5 лет</c:v>
                </c:pt>
                <c:pt idx="1">
                  <c:v>6-14 лет</c:v>
                </c:pt>
                <c:pt idx="2">
                  <c:v>15-24 лет</c:v>
                </c:pt>
                <c:pt idx="3">
                  <c:v>25+ лет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16</c:v>
                </c:pt>
                <c:pt idx="1">
                  <c:v>35</c:v>
                </c:pt>
                <c:pt idx="2">
                  <c:v>36</c:v>
                </c:pt>
                <c:pt idx="3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5A-4604-AEFE-0579631D78B5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Лист1!$B$1:$B$0</c15:sqref>
                        </c15:formulaRef>
                      </c:ext>
                    </c:extLst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9360">
      <a:noFill/>
    </a:ln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63958165728103"/>
          <c:y val="2.6043764263659605E-2"/>
          <c:w val="0.75744167337087731"/>
          <c:h val="0.947778225265136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24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ВПР</c:v>
                </c:pt>
                <c:pt idx="1">
                  <c:v> ОГЭ</c:v>
                </c:pt>
                <c:pt idx="2">
                  <c:v> ЕГЭ</c:v>
                </c:pt>
                <c:pt idx="3">
                  <c:v> НИКО</c:v>
                </c:pt>
                <c:pt idx="4">
                  <c:v> 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0.84662576687116609</c:v>
                </c:pt>
                <c:pt idx="1">
                  <c:v>0.81595092024539895</c:v>
                </c:pt>
                <c:pt idx="2">
                  <c:v>0.38036809815950912</c:v>
                </c:pt>
                <c:pt idx="3">
                  <c:v>9.8159509202454018E-2</c:v>
                </c:pt>
                <c:pt idx="4">
                  <c:v>0.10429447852760702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03-4EF6-B2FE-311A4F40C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8781552"/>
        <c:axId val="-608783184"/>
      </c:barChart>
      <c:catAx>
        <c:axId val="-608781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600" b="0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608783184"/>
        <c:crosses val="autoZero"/>
        <c:auto val="1"/>
        <c:lblAlgn val="ctr"/>
        <c:lblOffset val="100"/>
        <c:noMultiLvlLbl val="0"/>
      </c:catAx>
      <c:valAx>
        <c:axId val="-60878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60878155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24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 предметные</c:v>
                </c:pt>
                <c:pt idx="1">
                  <c:v> метапредметные</c:v>
                </c:pt>
                <c:pt idx="2">
                  <c:v> никакие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0.7423312883435581</c:v>
                </c:pt>
                <c:pt idx="1">
                  <c:v>0.503067484662577</c:v>
                </c:pt>
                <c:pt idx="2">
                  <c:v>0.17177914110429401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EF-4D06-AE88-281DE682E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8769584"/>
        <c:axId val="-608779920"/>
      </c:barChart>
      <c:catAx>
        <c:axId val="-60876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600" b="0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608779920"/>
        <c:crosses val="autoZero"/>
        <c:auto val="1"/>
        <c:lblAlgn val="ctr"/>
        <c:lblOffset val="100"/>
        <c:noMultiLvlLbl val="0"/>
      </c:catAx>
      <c:valAx>
        <c:axId val="-608779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608769584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solidFill>
        <a:srgbClr val="D9D9D9"/>
      </a:solidFill>
      <a:round/>
    </a:ln>
  </c:spPr>
  <c:userShapes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dPt>
            <c:idx val="1"/>
            <c:bubble3D val="0"/>
            <c:spPr>
              <a:solidFill>
                <a:srgbClr val="FF9F40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DF-47AE-B837-A005AF362992}"/>
              </c:ext>
            </c:extLst>
          </c:dPt>
          <c:dPt>
            <c:idx val="2"/>
            <c:bubble3D val="0"/>
            <c:spPr>
              <a:solidFill>
                <a:srgbClr val="3C218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DF-47AE-B837-A005AF362992}"/>
              </c:ext>
            </c:extLst>
          </c:dPt>
          <c:dLbls>
            <c:dLbl>
              <c:idx val="0"/>
              <c:layout/>
              <c:spPr/>
              <c:txPr>
                <a:bodyPr wrap="square"/>
                <a:lstStyle/>
                <a:p>
                  <a:pPr>
                    <a:defRPr lang="en-US" sz="18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DF-47AE-B837-A005AF3629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wrap="square"/>
                  <a:lstStyle/>
                  <a:p>
                    <a:pPr>
                      <a:defRPr lang="en-US" sz="1800" b="0" strike="noStrike" spc="-1">
                        <a:solidFill>
                          <a:srgbClr val="000000"/>
                        </a:solidFill>
                        <a:latin typeface="Golos Text"/>
                        <a:ea typeface="DejaVu Sans"/>
                      </a:defRPr>
                    </a:pPr>
                    <a:fld id="{EE60ED65-7CF3-4290-9A85-591A6B79C763}" type="CATEGORYNAME">
                      <a:rPr lang="ru-RU" sz="1800" b="1"/>
                      <a:pPr>
                        <a:defRPr lang="en-US" sz="1800" b="0" strike="noStrike" spc="-1">
                          <a:solidFill>
                            <a:srgbClr val="000000"/>
                          </a:solidFill>
                          <a:latin typeface="Golos Text"/>
                          <a:ea typeface="DejaVu Sans"/>
                        </a:defRPr>
                      </a:pPr>
                      <a:t>[ИМЯ КАТЕГОРИИ]</a:t>
                    </a:fld>
                    <a:r>
                      <a:rPr lang="ru-RU" sz="1800" b="1" baseline="0" dirty="0"/>
                      <a:t>
</a:t>
                    </a:r>
                    <a:fld id="{DF5B26F9-5061-4ABB-B8EB-14B66E9FC7C4}" type="PERCENTAGE">
                      <a:rPr lang="ru-RU" sz="1800" b="1" baseline="0"/>
                      <a:pPr>
                        <a:defRPr lang="en-US" sz="1800" b="0" strike="noStrike" spc="-1">
                          <a:solidFill>
                            <a:srgbClr val="000000"/>
                          </a:solidFill>
                          <a:latin typeface="Golos Text"/>
                          <a:ea typeface="DejaVu Sans"/>
                        </a:defRPr>
                      </a:pPr>
                      <a:t>[ПРОЦЕНТ]</a:t>
                    </a:fld>
                    <a:endParaRPr lang="ru-RU" sz="1800" b="1" baseline="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DF-47AE-B837-A005AF36299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1243878550440742E-2"/>
                  <c:y val="-0.23284120417412624"/>
                </c:manualLayout>
              </c:layout>
              <c:spPr/>
              <c:txPr>
                <a:bodyPr wrap="square"/>
                <a:lstStyle/>
                <a:p>
                  <a:pPr>
                    <a:defRPr lang="en-US" sz="1800" b="1" strike="noStrike" spc="-1">
                      <a:solidFill>
                        <a:srgbClr val="00000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DF-47AE-B837-A005AF3629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6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 да</c:v>
                </c:pt>
                <c:pt idx="1">
                  <c:v> нет</c:v>
                </c:pt>
                <c:pt idx="2">
                  <c:v> не могу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44</c:v>
                </c:pt>
                <c:pt idx="1">
                  <c:v>53</c:v>
                </c:pt>
                <c:pt idx="2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6DF-47AE-B837-A005AF362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9360">
      <a:solidFill>
        <a:srgbClr val="D9D9D9"/>
      </a:solidFill>
      <a:round/>
    </a:ln>
  </c:spPr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2400" b="0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предметный</c:v>
                </c:pt>
                <c:pt idx="1">
                  <c:v> метапредметный</c:v>
                </c:pt>
                <c:pt idx="2">
                  <c:v> другой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0.20245398773006104</c:v>
                </c:pt>
                <c:pt idx="1">
                  <c:v>0.14723926380368099</c:v>
                </c:pt>
                <c:pt idx="2">
                  <c:v>4.9079754601227002E-2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61-43B3-A487-424BD6CF5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8773936"/>
        <c:axId val="-608778288"/>
      </c:barChart>
      <c:catAx>
        <c:axId val="-60877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400" b="1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608778288"/>
        <c:crosses val="autoZero"/>
        <c:auto val="1"/>
        <c:lblAlgn val="ctr"/>
        <c:lblOffset val="100"/>
        <c:noMultiLvlLbl val="0"/>
      </c:catAx>
      <c:valAx>
        <c:axId val="-608778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60877393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800" b="1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в муниципальном</c:v>
                </c:pt>
                <c:pt idx="1">
                  <c:v> в региональном</c:v>
                </c:pt>
                <c:pt idx="2">
                  <c:v> в федеральном</c:v>
                </c:pt>
                <c:pt idx="3">
                  <c:v> в школе свой проект</c:v>
                </c:pt>
                <c:pt idx="4">
                  <c:v>не участвует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0.27607361963190202</c:v>
                </c:pt>
                <c:pt idx="1">
                  <c:v>0.11656441717791402</c:v>
                </c:pt>
                <c:pt idx="2">
                  <c:v>3.0674846625766906E-2</c:v>
                </c:pt>
                <c:pt idx="3">
                  <c:v>6.7484662576687102E-2</c:v>
                </c:pt>
                <c:pt idx="4">
                  <c:v>0.60122699386503098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2-496B-9DF5-FA46B83A8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8771216"/>
        <c:axId val="-608769040"/>
      </c:barChart>
      <c:catAx>
        <c:axId val="-60877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600" b="0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608769040"/>
        <c:crosses val="autoZero"/>
        <c:auto val="1"/>
        <c:lblAlgn val="ctr"/>
        <c:lblOffset val="100"/>
        <c:noMultiLvlLbl val="0"/>
      </c:catAx>
      <c:valAx>
        <c:axId val="-608769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60877121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41018280707085"/>
          <c:y val="3.0232195730091904E-2"/>
          <c:w val="0.38850279498413703"/>
          <c:h val="0.939379772479352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2000" b="1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 индивидуальный прогресс ученика</c:v>
                </c:pt>
                <c:pt idx="1">
                  <c:v> место класса (школы) в рейтинге среди других классов (школ)</c:v>
                </c:pt>
                <c:pt idx="2">
                  <c:v>другое</c:v>
                </c:pt>
                <c:pt idx="3">
                  <c:v>не отслеживается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0.47239263803680998</c:v>
                </c:pt>
                <c:pt idx="1">
                  <c:v>0.53374233128834403</c:v>
                </c:pt>
                <c:pt idx="2">
                  <c:v>0.11656441717791402</c:v>
                </c:pt>
                <c:pt idx="3">
                  <c:v>0.14723926380368099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2D-4E93-A5C8-B52AD72FC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8784272"/>
        <c:axId val="-608776656"/>
      </c:barChart>
      <c:catAx>
        <c:axId val="-608784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600" b="1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608776656"/>
        <c:crosses val="autoZero"/>
        <c:auto val="1"/>
        <c:lblAlgn val="ctr"/>
        <c:lblOffset val="100"/>
        <c:noMultiLvlLbl val="0"/>
      </c:catAx>
      <c:valAx>
        <c:axId val="-608776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60878427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2000" b="1" strike="noStrike" spc="-1">
                    <a:solidFill>
                      <a:srgbClr val="40404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 оказывается Методическим объединением школы</c:v>
                </c:pt>
                <c:pt idx="1">
                  <c:v>оказывается со стороны сетевого взаимодействия школ</c:v>
                </c:pt>
                <c:pt idx="2">
                  <c:v> не оказывается</c:v>
                </c:pt>
                <c:pt idx="3">
                  <c:v> не нуждаюсь в помощи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0.503067484662577</c:v>
                </c:pt>
                <c:pt idx="1">
                  <c:v>0.19631901840490801</c:v>
                </c:pt>
                <c:pt idx="2">
                  <c:v>0.24539877300613502</c:v>
                </c:pt>
                <c:pt idx="3">
                  <c:v>0.14723926380368099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6C-4ACF-AECA-93672A2E6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08777200"/>
        <c:axId val="-608781008"/>
      </c:barChart>
      <c:catAx>
        <c:axId val="-608777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en-US" sz="1197" b="1" strike="noStrike" spc="-1">
                <a:solidFill>
                  <a:srgbClr val="595959"/>
                </a:solidFill>
                <a:latin typeface="Golos Text"/>
                <a:ea typeface="DejaVu Sans"/>
              </a:defRPr>
            </a:pPr>
            <a:endParaRPr lang="ru-RU"/>
          </a:p>
        </c:txPr>
        <c:crossAx val="-608781008"/>
        <c:crosses val="autoZero"/>
        <c:auto val="1"/>
        <c:lblAlgn val="ctr"/>
        <c:lblOffset val="100"/>
        <c:noMultiLvlLbl val="0"/>
      </c:catAx>
      <c:valAx>
        <c:axId val="-60878100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one"/>
        <c:spPr>
          <a:ln w="6480">
            <a:noFill/>
          </a:ln>
        </c:spPr>
        <c:txPr>
          <a:bodyPr/>
          <a:lstStyle/>
          <a:p>
            <a:pPr>
              <a:defRPr lang="en-US" sz="1197" b="0" strike="noStrike" spc="-1">
                <a:solidFill>
                  <a:srgbClr val="595959"/>
                </a:solidFill>
                <a:latin typeface="Golos Text"/>
                <a:ea typeface="DejaVu Sans"/>
              </a:defRPr>
            </a:pPr>
            <a:endParaRPr lang="ru-RU"/>
          </a:p>
        </c:txPr>
        <c:crossAx val="-60877720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  <c:userShapes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3293234529881"/>
          <c:y val="0.10751566163188439"/>
          <c:w val="0.81898197157796815"/>
          <c:h val="0.78496867673623116"/>
        </c:manualLayout>
      </c:layout>
      <c:pieChart>
        <c:varyColors val="1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dPt>
            <c:idx val="1"/>
            <c:bubble3D val="0"/>
            <c:spPr>
              <a:solidFill>
                <a:srgbClr val="FF9F40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2C-4464-AB35-24B0812D327F}"/>
              </c:ext>
            </c:extLst>
          </c:dPt>
          <c:dPt>
            <c:idx val="2"/>
            <c:bubble3D val="0"/>
            <c:spPr>
              <a:solidFill>
                <a:srgbClr val="3C218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2C-4464-AB35-24B0812D327F}"/>
              </c:ext>
            </c:extLst>
          </c:dPt>
          <c:dPt>
            <c:idx val="3"/>
            <c:bubble3D val="0"/>
            <c:spPr>
              <a:solidFill>
                <a:srgbClr val="7154C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2C-4464-AB35-24B0812D327F}"/>
              </c:ext>
            </c:extLst>
          </c:dPt>
          <c:dLbls>
            <c:dLbl>
              <c:idx val="0"/>
              <c:layout>
                <c:manualLayout>
                  <c:x val="1.3497056747826645E-2"/>
                  <c:y val="9.3380029978092929E-2"/>
                </c:manualLayout>
              </c:layout>
              <c:spPr/>
              <c:txPr>
                <a:bodyPr wrap="square"/>
                <a:lstStyle/>
                <a:p>
                  <a:pPr>
                    <a:defRPr lang="en-US" sz="1200" b="0" strike="noStrike" spc="-1">
                      <a:solidFill>
                        <a:srgbClr val="40404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2C-4464-AB35-24B0812D32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666543430709537E-2"/>
                  <c:y val="-3.517295053614667E-2"/>
                </c:manualLayout>
              </c:layout>
              <c:spPr/>
              <c:txPr>
                <a:bodyPr wrap="square"/>
                <a:lstStyle/>
                <a:p>
                  <a:pPr>
                    <a:defRPr lang="en-US" sz="1200" b="0" strike="noStrike" spc="-1">
                      <a:solidFill>
                        <a:srgbClr val="40404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D2C-4464-AB35-24B0812D327F}"/>
                </c:ext>
                <c:ext xmlns:c15="http://schemas.microsoft.com/office/drawing/2012/chart" uri="{CE6537A1-D6FC-4f65-9D91-7224C49458BB}">
                  <c15:layout>
                    <c:manualLayout>
                      <c:w val="0.33921454249732086"/>
                      <c:h val="0.1444790345516737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2098931767876039E-3"/>
                  <c:y val="9.7621930127983394E-3"/>
                </c:manualLayout>
              </c:layout>
              <c:spPr/>
              <c:txPr>
                <a:bodyPr wrap="square"/>
                <a:lstStyle/>
                <a:p>
                  <a:pPr>
                    <a:defRPr lang="en-US" sz="1200" b="0" strike="noStrike" spc="-1">
                      <a:solidFill>
                        <a:srgbClr val="40404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D2C-4464-AB35-24B0812D327F}"/>
                </c:ext>
                <c:ext xmlns:c15="http://schemas.microsoft.com/office/drawing/2012/chart" uri="{CE6537A1-D6FC-4f65-9D91-7224C49458BB}">
                  <c15:layout>
                    <c:manualLayout>
                      <c:w val="0.29592796650947933"/>
                      <c:h val="0.1478957684768822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32846934847464154"/>
                  <c:y val="1.8303931742188401E-3"/>
                </c:manualLayout>
              </c:layout>
              <c:spPr/>
              <c:txPr>
                <a:bodyPr wrap="square"/>
                <a:lstStyle/>
                <a:p>
                  <a:pPr>
                    <a:defRPr lang="en-US" sz="1200" b="0" strike="noStrike" spc="-1">
                      <a:solidFill>
                        <a:srgbClr val="40404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D2C-4464-AB35-24B0812D327F}"/>
                </c:ext>
                <c:ext xmlns:c15="http://schemas.microsoft.com/office/drawing/2012/chart" uri="{CE6537A1-D6FC-4f65-9D91-7224C49458BB}">
                  <c15:layout>
                    <c:manualLayout>
                      <c:w val="0.65370673339107566"/>
                      <c:h val="0.1122641146854221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400" b="0" strike="noStrike" spc="-1">
                    <a:solidFill>
                      <a:srgbClr val="40404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в районном центре</c:v>
                </c:pt>
                <c:pt idx="1">
                  <c:v>в сельской местности</c:v>
                </c:pt>
                <c:pt idx="2">
                  <c:v>в поселке городского типа</c:v>
                </c:pt>
                <c:pt idx="3">
                  <c:v>в городе с населением более 1 млн. чел.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39</c:v>
                </c:pt>
                <c:pt idx="1">
                  <c:v>103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2C-4464-AB35-24B0812D3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9360">
      <a:noFill/>
    </a:ln>
  </c:spPr>
  <c:userShapes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ru-RU" sz="1800" b="0" strike="noStrike" spc="-1">
                <a:solidFill>
                  <a:srgbClr val="595959"/>
                </a:solidFill>
                <a:latin typeface="Golos Text"/>
                <a:ea typeface="DejaVu Sans"/>
              </a:defRPr>
            </a:pPr>
            <a:r>
              <a:rPr lang="ru-RU" sz="1800" b="0" strike="noStrike" spc="-1">
                <a:solidFill>
                  <a:srgbClr val="595959"/>
                </a:solidFill>
                <a:latin typeface="Golos Text"/>
                <a:ea typeface="DejaVu Sans"/>
              </a:rPr>
              <a:t>26. В каких классах Вы работаете? Выберите один или несколько вариантов ответов</a:t>
            </a:r>
          </a:p>
        </c:rich>
      </c:tx>
      <c:layout/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800" b="1" strike="noStrike" spc="-1">
                    <a:solidFill>
                      <a:srgbClr val="40404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1-4</c:v>
                </c:pt>
                <c:pt idx="1">
                  <c:v>5-9</c:v>
                </c:pt>
                <c:pt idx="2">
                  <c:v>10-11</c:v>
                </c:pt>
                <c:pt idx="3">
                  <c:v>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0.25153374233128795</c:v>
                </c:pt>
                <c:pt idx="1">
                  <c:v>0.91411042944785292</c:v>
                </c:pt>
                <c:pt idx="2">
                  <c:v>0.31288343558282211</c:v>
                </c:pt>
                <c:pt idx="3">
                  <c:v>6.1349693251533718E-3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CE-40E3-A01E-DFC45BAE7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31787200"/>
        <c:axId val="-731783936"/>
      </c:barChart>
      <c:catAx>
        <c:axId val="-731787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en-US" sz="2400" b="1" strike="noStrike" spc="-1">
                <a:solidFill>
                  <a:srgbClr val="595959"/>
                </a:solidFill>
                <a:latin typeface="Golos Text"/>
                <a:ea typeface="DejaVu Sans"/>
              </a:defRPr>
            </a:pPr>
            <a:endParaRPr lang="ru-RU"/>
          </a:p>
        </c:txPr>
        <c:crossAx val="-731783936"/>
        <c:crosses val="autoZero"/>
        <c:auto val="1"/>
        <c:lblAlgn val="ctr"/>
        <c:lblOffset val="100"/>
        <c:noMultiLvlLbl val="0"/>
      </c:catAx>
      <c:valAx>
        <c:axId val="-73178393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lang="en-US" sz="900" b="0" strike="noStrike" spc="-1">
                <a:solidFill>
                  <a:srgbClr val="595959"/>
                </a:solidFill>
                <a:latin typeface="Golos Text"/>
                <a:ea typeface="DejaVu Sans"/>
              </a:defRPr>
            </a:pPr>
            <a:endParaRPr lang="ru-RU"/>
          </a:p>
        </c:txPr>
        <c:crossAx val="-73178720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ru-RU" sz="1800" b="0" strike="noStrike" spc="-1">
                <a:solidFill>
                  <a:srgbClr val="595959"/>
                </a:solidFill>
                <a:latin typeface="Golos Text"/>
                <a:ea typeface="DejaVu Sans"/>
              </a:defRPr>
            </a:pPr>
            <a:r>
              <a:rPr lang="ru-RU" sz="1800" b="0" strike="noStrike" spc="-1">
                <a:solidFill>
                  <a:srgbClr val="595959"/>
                </a:solidFill>
                <a:latin typeface="Golos Text"/>
                <a:ea typeface="DejaVu Sans"/>
              </a:rPr>
              <a:t>27. Кем Вы работаете? Выберите один или несколько вариантов ответов </a:t>
            </a:r>
          </a:p>
        </c:rich>
      </c:tx>
      <c:layout/>
      <c:overlay val="0"/>
      <c:spPr>
        <a:noFill/>
        <a:ln w="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800" b="1" strike="noStrike" spc="-1">
                    <a:solidFill>
                      <a:srgbClr val="40404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учителем</c:v>
                </c:pt>
                <c:pt idx="1">
                  <c:v>заместителем директора</c:v>
                </c:pt>
                <c:pt idx="2">
                  <c:v>руководителем метод.объединения</c:v>
                </c:pt>
                <c:pt idx="3">
                  <c:v>директором</c:v>
                </c:pt>
                <c:pt idx="4">
                  <c:v>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0.96932515337423308</c:v>
                </c:pt>
                <c:pt idx="1">
                  <c:v>0.15950920245398803</c:v>
                </c:pt>
                <c:pt idx="2">
                  <c:v>3.6809815950920213E-2</c:v>
                </c:pt>
                <c:pt idx="3">
                  <c:v>5.521472392638041E-2</c:v>
                </c:pt>
                <c:pt idx="4">
                  <c:v>1.84049079754601E-2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CB-4969-B4F0-92494BC3B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731777408"/>
        <c:axId val="-731776320"/>
      </c:barChart>
      <c:catAx>
        <c:axId val="-7317774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en-US" sz="1000" b="1" strike="noStrike" spc="-1">
                <a:solidFill>
                  <a:srgbClr val="595959"/>
                </a:solidFill>
                <a:latin typeface="Golos Text"/>
                <a:ea typeface="DejaVu Sans"/>
              </a:defRPr>
            </a:pPr>
            <a:endParaRPr lang="ru-RU"/>
          </a:p>
        </c:txPr>
        <c:crossAx val="-731776320"/>
        <c:crosses val="autoZero"/>
        <c:auto val="1"/>
        <c:lblAlgn val="ctr"/>
        <c:lblOffset val="100"/>
        <c:noMultiLvlLbl val="0"/>
      </c:catAx>
      <c:valAx>
        <c:axId val="-731776320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lang="en-US" sz="900" b="0" strike="noStrike" spc="-1">
                <a:solidFill>
                  <a:srgbClr val="595959"/>
                </a:solidFill>
                <a:latin typeface="Golos Text"/>
                <a:ea typeface="DejaVu Sans"/>
              </a:defRPr>
            </a:pPr>
            <a:endParaRPr lang="ru-RU"/>
          </a:p>
        </c:txPr>
        <c:crossAx val="-73177740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algn="r">
              <a:defRPr lang="ru-RU" sz="2000" b="1" strike="noStrike" spc="-1">
                <a:solidFill>
                  <a:srgbClr val="595959"/>
                </a:solidFill>
                <a:latin typeface="Golos Text"/>
                <a:ea typeface="DejaVu Sans"/>
              </a:defRPr>
            </a:pPr>
            <a:r>
              <a:rPr lang="ru-RU" sz="2000" b="1" strike="noStrike" spc="-1">
                <a:solidFill>
                  <a:srgbClr val="595959"/>
                </a:solidFill>
                <a:latin typeface="Golos Text"/>
                <a:ea typeface="DejaVu Sans"/>
              </a:rPr>
              <a:t>28. Укажите Ваше образование</a:t>
            </a:r>
          </a:p>
        </c:rich>
      </c:tx>
      <c:layout>
        <c:manualLayout>
          <c:xMode val="edge"/>
          <c:yMode val="edge"/>
          <c:x val="0.21912030681231212"/>
          <c:y val="2.2204660530953647E-2"/>
        </c:manualLayout>
      </c:layout>
      <c:overlay val="0"/>
      <c:spPr>
        <a:noFill/>
        <a:ln w="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FF7E00"/>
              </a:solidFill>
              <a:ln w="19080">
                <a:solidFill>
                  <a:srgbClr val="FFFFFF"/>
                </a:solidFill>
                <a:round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37-4974-9367-51FAA8436EEA}"/>
              </c:ext>
            </c:extLst>
          </c:dPt>
          <c:dPt>
            <c:idx val="1"/>
            <c:bubble3D val="0"/>
            <c:spPr>
              <a:solidFill>
                <a:srgbClr val="FF9F40"/>
              </a:solidFill>
              <a:ln w="19080">
                <a:solidFill>
                  <a:srgbClr val="FFFFFF"/>
                </a:solidFill>
                <a:round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37-4974-9367-51FAA8436EEA}"/>
              </c:ext>
            </c:extLst>
          </c:dPt>
          <c:dPt>
            <c:idx val="2"/>
            <c:bubble3D val="0"/>
            <c:spPr>
              <a:solidFill>
                <a:srgbClr val="3C218C"/>
              </a:solidFill>
              <a:ln w="19080">
                <a:solidFill>
                  <a:srgbClr val="FFFFFF"/>
                </a:solidFill>
                <a:round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37-4974-9367-51FAA8436EEA}"/>
              </c:ext>
            </c:extLst>
          </c:dPt>
          <c:dPt>
            <c:idx val="3"/>
            <c:bubble3D val="0"/>
            <c:spPr>
              <a:solidFill>
                <a:srgbClr val="7154C6"/>
              </a:solidFill>
              <a:ln w="19080">
                <a:solidFill>
                  <a:srgbClr val="FFFFFF"/>
                </a:solidFill>
                <a:round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37-4974-9367-51FAA8436EEA}"/>
              </c:ext>
            </c:extLst>
          </c:dPt>
          <c:dLbls>
            <c:dLbl>
              <c:idx val="0"/>
              <c:layout>
                <c:manualLayout>
                  <c:x val="-0.75381281911078601"/>
                  <c:y val="8.7555684557236776E-3"/>
                </c:manualLayout>
              </c:layout>
              <c:spPr/>
              <c:txPr>
                <a:bodyPr wrap="square"/>
                <a:lstStyle/>
                <a:p>
                  <a:pPr>
                    <a:defRPr lang="en-US" sz="1400" b="0" strike="noStrike" spc="-1">
                      <a:solidFill>
                        <a:srgbClr val="40404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37-4974-9367-51FAA8436E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385908351737313E-3"/>
                  <c:y val="-3.1569200287729839E-2"/>
                </c:manualLayout>
              </c:layout>
              <c:spPr/>
              <c:txPr>
                <a:bodyPr wrap="square"/>
                <a:lstStyle/>
                <a:p>
                  <a:pPr>
                    <a:defRPr lang="en-US" sz="1400" b="0" strike="noStrike" spc="-1">
                      <a:solidFill>
                        <a:srgbClr val="40404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37-4974-9367-51FAA8436E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554215545705682E-2"/>
                  <c:y val="6.2403750664391418E-2"/>
                </c:manualLayout>
              </c:layout>
              <c:spPr/>
              <c:txPr>
                <a:bodyPr wrap="square"/>
                <a:lstStyle/>
                <a:p>
                  <a:pPr>
                    <a:defRPr lang="en-US" sz="1400" b="0" strike="noStrike" spc="-1">
                      <a:solidFill>
                        <a:srgbClr val="40404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D37-4974-9367-51FAA8436EEA}"/>
                </c:ext>
                <c:ext xmlns:c15="http://schemas.microsoft.com/office/drawing/2012/chart" uri="{CE6537A1-D6FC-4f65-9D91-7224C49458BB}">
                  <c15:layout>
                    <c:manualLayout>
                      <c:w val="0.27488513787006197"/>
                      <c:h val="0.14063742254640907"/>
                    </c:manualLayout>
                  </c15:layout>
                </c:ext>
              </c:extLst>
            </c:dLbl>
            <c:dLbl>
              <c:idx val="3"/>
              <c:layout/>
              <c:spPr/>
              <c:txPr>
                <a:bodyPr wrap="square"/>
                <a:lstStyle/>
                <a:p>
                  <a:pPr>
                    <a:defRPr lang="en-US" sz="1400" b="0" strike="noStrike" spc="-1">
                      <a:solidFill>
                        <a:srgbClr val="404040"/>
                      </a:solidFill>
                      <a:latin typeface="Golos Text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D37-4974-9367-51FAA8436E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400" b="0" strike="noStrike" spc="-1">
                    <a:solidFill>
                      <a:srgbClr val="40404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Лист1!$A$1:$A$4</c:f>
              <c:strCache>
                <c:ptCount val="4"/>
                <c:pt idx="0">
                  <c:v>высшее (пед.)</c:v>
                </c:pt>
                <c:pt idx="1">
                  <c:v>среднее спец. (пед.)</c:v>
                </c:pt>
                <c:pt idx="2">
                  <c:v>высшее (непед.)</c:v>
                </c:pt>
                <c:pt idx="3">
                  <c:v>другое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125</c:v>
                </c:pt>
                <c:pt idx="1">
                  <c:v>21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D37-4974-9367-51FAA8436EEA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Лист1!$B$1:$B$0</c15:sqref>
                        </c15:formulaRef>
                      </c:ext>
                    </c:extLst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9360"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ru-RU" dirty="0"/>
              <a:t>Какой предмет(ы)</a:t>
            </a:r>
            <a:r>
              <a:rPr lang="ru-RU" baseline="0" dirty="0"/>
              <a:t> Вы преподаете?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7762725290396604E-2"/>
          <c:y val="8.7475372543178456E-2"/>
          <c:w val="0.90223727470960324"/>
          <c:h val="0.5953478709616790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Sheet!$FD$2:$FD$20</c:f>
              <c:strCache>
                <c:ptCount val="19"/>
                <c:pt idx="0">
                  <c:v>Математика</c:v>
                </c:pt>
                <c:pt idx="1">
                  <c:v>Русский язык и литература</c:v>
                </c:pt>
                <c:pt idx="2">
                  <c:v>Нач. школа</c:v>
                </c:pt>
                <c:pt idx="3">
                  <c:v>Биология</c:v>
                </c:pt>
                <c:pt idx="4">
                  <c:v>Английский язык</c:v>
                </c:pt>
                <c:pt idx="5">
                  <c:v>География</c:v>
                </c:pt>
                <c:pt idx="6">
                  <c:v>Физика</c:v>
                </c:pt>
                <c:pt idx="7">
                  <c:v>История</c:v>
                </c:pt>
                <c:pt idx="8">
                  <c:v>Труд</c:v>
                </c:pt>
                <c:pt idx="9">
                  <c:v>Физкультура</c:v>
                </c:pt>
                <c:pt idx="10">
                  <c:v>Информатика</c:v>
                </c:pt>
                <c:pt idx="11">
                  <c:v>Ин. Яз</c:v>
                </c:pt>
                <c:pt idx="12">
                  <c:v>Общество</c:v>
                </c:pt>
                <c:pt idx="13">
                  <c:v>ИЗО</c:v>
                </c:pt>
                <c:pt idx="14">
                  <c:v>Химия</c:v>
                </c:pt>
                <c:pt idx="15">
                  <c:v>Музыка</c:v>
                </c:pt>
                <c:pt idx="16">
                  <c:v>ОРКСЭ</c:v>
                </c:pt>
                <c:pt idx="17">
                  <c:v>Разные</c:v>
                </c:pt>
                <c:pt idx="18">
                  <c:v>Дефектолог</c:v>
                </c:pt>
              </c:strCache>
            </c:strRef>
          </c:cat>
          <c:val>
            <c:numRef>
              <c:f>Sheet!$FE$2:$FE$20</c:f>
              <c:numCache>
                <c:formatCode>General</c:formatCode>
                <c:ptCount val="19"/>
                <c:pt idx="0">
                  <c:v>41</c:v>
                </c:pt>
                <c:pt idx="1">
                  <c:v>36</c:v>
                </c:pt>
                <c:pt idx="2">
                  <c:v>14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D0-4356-8455-216788092B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"/>
        <c:overlap val="13"/>
        <c:axId val="-731782304"/>
        <c:axId val="-731774144"/>
      </c:barChart>
      <c:catAx>
        <c:axId val="-73178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lang="en-US" sz="1400"/>
            </a:pPr>
            <a:endParaRPr lang="ru-RU"/>
          </a:p>
        </c:txPr>
        <c:crossAx val="-731774144"/>
        <c:crosses val="autoZero"/>
        <c:auto val="1"/>
        <c:lblAlgn val="ctr"/>
        <c:lblOffset val="100"/>
        <c:noMultiLvlLbl val="0"/>
      </c:catAx>
      <c:valAx>
        <c:axId val="-73177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-731782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7E0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en-US" sz="1800" b="1" strike="noStrike" spc="-1">
                    <a:solidFill>
                      <a:srgbClr val="000000"/>
                    </a:solidFill>
                    <a:latin typeface="Golos Text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10"/>
                <c:pt idx="0">
                  <c:v> Низкая мотивацию к обучению</c:v>
                </c:pt>
                <c:pt idx="1">
                  <c:v> Недостаточное количество часов по предмету</c:v>
                </c:pt>
                <c:pt idx="2">
                  <c:v> Слабая математическая подготовка обучающихся</c:v>
                </c:pt>
                <c:pt idx="3">
                  <c:v>Недостаточная самоорганизация обучающихся</c:v>
                </c:pt>
                <c:pt idx="4">
                  <c:v>Отсутствие возможности реализации индивидуального подхода</c:v>
                </c:pt>
                <c:pt idx="5">
                  <c:v>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 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  <c:pt idx="9">
                  <c:v> Другое (уточните)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0.90797546012269903</c:v>
                </c:pt>
                <c:pt idx="1">
                  <c:v>0.19631901840490801</c:v>
                </c:pt>
                <c:pt idx="2">
                  <c:v>0.29447852760736204</c:v>
                </c:pt>
                <c:pt idx="3">
                  <c:v>0.80981595092024494</c:v>
                </c:pt>
                <c:pt idx="4">
                  <c:v>0.17791411042944802</c:v>
                </c:pt>
                <c:pt idx="5">
                  <c:v>0.24539877300613502</c:v>
                </c:pt>
                <c:pt idx="6">
                  <c:v>0.14723926380368099</c:v>
                </c:pt>
                <c:pt idx="7">
                  <c:v>0.16564417177914101</c:v>
                </c:pt>
                <c:pt idx="8">
                  <c:v>0.43558282208589011</c:v>
                </c:pt>
                <c:pt idx="9">
                  <c:v>1.2269938650306698E-2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AA-4BF4-9F97-BC0BD8739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31772512"/>
        <c:axId val="-731780672"/>
      </c:barChart>
      <c:catAx>
        <c:axId val="-731772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600" b="0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731780672"/>
        <c:crosses val="autoZero"/>
        <c:auto val="1"/>
        <c:lblAlgn val="ctr"/>
        <c:lblOffset val="100"/>
        <c:noMultiLvlLbl val="0"/>
      </c:catAx>
      <c:valAx>
        <c:axId val="-73178067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Golos Text"/>
                <a:ea typeface="DejaVu Sans"/>
              </a:defRPr>
            </a:pPr>
            <a:endParaRPr lang="ru-RU"/>
          </a:p>
        </c:txPr>
        <c:crossAx val="-73177251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solidFill>
        <a:srgbClr val="D9D9D9"/>
      </a:solidFill>
      <a:round/>
    </a:ln>
  </c:spPr>
  <c:userShapes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Ответ дан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/>
              <c:numFmt formatCode="General" sourceLinked="0"/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200" b="1" i="0" u="none" strike="noStrike" kern="1200" spc="-1" baseline="0">
                      <a:solidFill>
                        <a:srgbClr val="404040"/>
                      </a:solidFill>
                      <a:latin typeface="Golos Text"/>
                      <a:ea typeface="DejaVu Sans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9C-48C0-B1DB-A0A72465A7C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1" i="0" u="none" strike="noStrike" kern="1200" spc="-1" baseline="0">
                    <a:solidFill>
                      <a:srgbClr val="404040"/>
                    </a:solidFill>
                    <a:latin typeface="Golos Text"/>
                    <a:ea typeface="DejaVu Sans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categories</c:f>
              <c:strCache>
                <c:ptCount val="17"/>
                <c:pt idx="0">
                  <c:v>Технология системно-деятельностного метода</c:v>
                </c:pt>
                <c:pt idx="1">
                  <c:v>Технологии поэтапного формирования умственных действий</c:v>
                </c:pt>
                <c:pt idx="2">
                  <c:v>Технология проблемного обучения</c:v>
                </c:pt>
                <c:pt idx="3">
                  <c:v> Технология организации проектной и исследовательской деятельности</c:v>
                </c:pt>
                <c:pt idx="4">
                  <c:v> Диалоговые образовательные технологии</c:v>
                </c:pt>
                <c:pt idx="5">
                  <c:v>Интерактивные технологии</c:v>
                </c:pt>
                <c:pt idx="6">
                  <c:v>Технология развития критического мышления</c:v>
                </c:pt>
                <c:pt idx="7">
                  <c:v> 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 Дистанционные образовательные технологии</c:v>
                </c:pt>
                <c:pt idx="10">
                  <c:v> Технология смешанного обучения</c:v>
                </c:pt>
                <c:pt idx="11">
                  <c:v> Игровые технологии</c:v>
                </c:pt>
                <c:pt idx="12">
                  <c:v> Технологии развивающего обучения</c:v>
                </c:pt>
                <c:pt idx="13">
                  <c:v>Проектное обучение</c:v>
                </c:pt>
                <c:pt idx="14">
                  <c:v> STEM-технологии</c:v>
                </c:pt>
                <c:pt idx="15">
                  <c:v> цифровые образовательные технологии</c:v>
                </c:pt>
                <c:pt idx="16">
                  <c:v>другое (просим уточнить в следующем пункте)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7"/>
                <c:pt idx="0">
                  <c:v>118</c:v>
                </c:pt>
                <c:pt idx="1">
                  <c:v>37</c:v>
                </c:pt>
                <c:pt idx="2">
                  <c:v>103</c:v>
                </c:pt>
                <c:pt idx="3">
                  <c:v>80</c:v>
                </c:pt>
                <c:pt idx="4">
                  <c:v>52</c:v>
                </c:pt>
                <c:pt idx="5">
                  <c:v>79</c:v>
                </c:pt>
                <c:pt idx="6">
                  <c:v>89</c:v>
                </c:pt>
                <c:pt idx="7">
                  <c:v>41</c:v>
                </c:pt>
                <c:pt idx="8">
                  <c:v>79</c:v>
                </c:pt>
                <c:pt idx="9">
                  <c:v>51</c:v>
                </c:pt>
                <c:pt idx="10">
                  <c:v>44</c:v>
                </c:pt>
                <c:pt idx="11">
                  <c:v>112</c:v>
                </c:pt>
                <c:pt idx="12">
                  <c:v>52</c:v>
                </c:pt>
                <c:pt idx="13">
                  <c:v>35</c:v>
                </c:pt>
                <c:pt idx="14">
                  <c:v>6</c:v>
                </c:pt>
                <c:pt idx="15">
                  <c:v>77</c:v>
                </c:pt>
                <c:pt idx="1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39-4115-B411-A5D2AFC7CACD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Ответ не дан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spc="-1" baseline="0">
                    <a:solidFill>
                      <a:schemeClr val="bg1"/>
                    </a:solidFill>
                    <a:latin typeface="Golos Text"/>
                    <a:ea typeface="DejaVu Sans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categories</c:f>
              <c:strCache>
                <c:ptCount val="17"/>
                <c:pt idx="0">
                  <c:v>Технология системно-деятельностного метода</c:v>
                </c:pt>
                <c:pt idx="1">
                  <c:v>Технологии поэтапного формирования умственных действий</c:v>
                </c:pt>
                <c:pt idx="2">
                  <c:v>Технология проблемного обучения</c:v>
                </c:pt>
                <c:pt idx="3">
                  <c:v> Технология организации проектной и исследовательской деятельности</c:v>
                </c:pt>
                <c:pt idx="4">
                  <c:v> Диалоговые образовательные технологии</c:v>
                </c:pt>
                <c:pt idx="5">
                  <c:v>Интерактивные технологии</c:v>
                </c:pt>
                <c:pt idx="6">
                  <c:v>Технология развития критического мышления</c:v>
                </c:pt>
                <c:pt idx="7">
                  <c:v> 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 Дистанционные образовательные технологии</c:v>
                </c:pt>
                <c:pt idx="10">
                  <c:v> Технология смешанного обучения</c:v>
                </c:pt>
                <c:pt idx="11">
                  <c:v> Игровые технологии</c:v>
                </c:pt>
                <c:pt idx="12">
                  <c:v> Технологии развивающего обучения</c:v>
                </c:pt>
                <c:pt idx="13">
                  <c:v>Проектное обучение</c:v>
                </c:pt>
                <c:pt idx="14">
                  <c:v> STEM-технологии</c:v>
                </c:pt>
                <c:pt idx="15">
                  <c:v> цифровые образовательные технологии</c:v>
                </c:pt>
                <c:pt idx="16">
                  <c:v>другое (просим уточнить в следующем пункте)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7"/>
                <c:pt idx="0">
                  <c:v>45</c:v>
                </c:pt>
                <c:pt idx="1">
                  <c:v>126</c:v>
                </c:pt>
                <c:pt idx="2">
                  <c:v>60</c:v>
                </c:pt>
                <c:pt idx="3">
                  <c:v>83</c:v>
                </c:pt>
                <c:pt idx="4">
                  <c:v>111</c:v>
                </c:pt>
                <c:pt idx="5">
                  <c:v>84</c:v>
                </c:pt>
                <c:pt idx="6">
                  <c:v>74</c:v>
                </c:pt>
                <c:pt idx="7">
                  <c:v>122</c:v>
                </c:pt>
                <c:pt idx="8">
                  <c:v>84</c:v>
                </c:pt>
                <c:pt idx="9">
                  <c:v>112</c:v>
                </c:pt>
                <c:pt idx="10">
                  <c:v>119</c:v>
                </c:pt>
                <c:pt idx="11">
                  <c:v>51</c:v>
                </c:pt>
                <c:pt idx="12">
                  <c:v>111</c:v>
                </c:pt>
                <c:pt idx="13">
                  <c:v>128</c:v>
                </c:pt>
                <c:pt idx="14">
                  <c:v>157</c:v>
                </c:pt>
                <c:pt idx="15">
                  <c:v>86</c:v>
                </c:pt>
                <c:pt idx="16">
                  <c:v>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39-4115-B411-A5D2AFC7C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731783392"/>
        <c:axId val="-731782848"/>
      </c:barChart>
      <c:catAx>
        <c:axId val="-7317833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360" cap="flat" cmpd="sng" algn="ctr">
            <a:solidFill>
              <a:srgbClr val="D9D9D9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spc="-1" baseline="0">
                <a:solidFill>
                  <a:srgbClr val="595959"/>
                </a:solidFill>
                <a:latin typeface="Golos Text"/>
                <a:ea typeface="DejaVu Sans"/>
                <a:cs typeface="+mn-cs"/>
              </a:defRPr>
            </a:pPr>
            <a:endParaRPr lang="ru-RU"/>
          </a:p>
        </c:txPr>
        <c:crossAx val="-731782848"/>
        <c:crosses val="autoZero"/>
        <c:auto val="1"/>
        <c:lblAlgn val="ctr"/>
        <c:lblOffset val="100"/>
        <c:noMultiLvlLbl val="0"/>
      </c:catAx>
      <c:valAx>
        <c:axId val="-731782848"/>
        <c:scaling>
          <c:orientation val="minMax"/>
        </c:scaling>
        <c:delete val="0"/>
        <c:axPos val="b"/>
        <c:majorGridlines>
          <c:spPr>
            <a:ln w="936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648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spc="-1" baseline="0">
                <a:solidFill>
                  <a:srgbClr val="595959"/>
                </a:solidFill>
                <a:latin typeface="Golos Text"/>
                <a:ea typeface="DejaVu Sans"/>
                <a:cs typeface="+mn-cs"/>
              </a:defRPr>
            </a:pPr>
            <a:endParaRPr lang="ru-RU"/>
          </a:p>
        </c:txPr>
        <c:crossAx val="-731783392"/>
        <c:crosses val="autoZero"/>
        <c:crossBetween val="between"/>
      </c:valAx>
      <c:spPr>
        <a:noFill/>
        <a:ln w="0">
          <a:noFill/>
        </a:ln>
        <a:effectLst/>
      </c:spPr>
    </c:plotArea>
    <c:legend>
      <c:legendPos val="r"/>
      <c:layout>
        <c:manualLayout>
          <c:xMode val="edge"/>
          <c:yMode val="edge"/>
          <c:x val="0.81624131487389162"/>
          <c:y val="0.62885964718934373"/>
          <c:w val="0.16846185083091578"/>
          <c:h val="0.13884370385064693"/>
        </c:manualLayout>
      </c:layout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spc="-1" baseline="0">
              <a:solidFill>
                <a:srgbClr val="595959"/>
              </a:solidFill>
              <a:latin typeface="Golos Text"/>
              <a:ea typeface="DejaVu Sans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 cap="flat" cmpd="sng" algn="ctr">
      <a:noFill/>
      <a:prstDash val="solid"/>
      <a:miter/>
    </a:ln>
    <a:effectLst/>
  </c:spPr>
  <c:txPr>
    <a:bodyPr/>
    <a:lstStyle/>
    <a:p>
      <a:pPr>
        <a:defRPr/>
      </a:pPr>
      <a:endParaRPr lang="ru-RU"/>
    </a:p>
  </c:txPr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0B836-8B3D-4E21-AD11-57D3F9916AA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C1373C-F9E9-4966-BEB6-F53EE6A259FC}">
      <dgm:prSet phldrT="[Текст]" custT="1"/>
      <dgm:spPr/>
      <dgm:t>
        <a:bodyPr/>
        <a:lstStyle/>
        <a:p>
          <a:r>
            <a:rPr lang="ru-RU" sz="1400" dirty="0"/>
            <a:t>Развитие читательской грамотности школьников на уроках в процессе изучения различных учебных предметов и во внеурочной деятельности.</a:t>
          </a:r>
        </a:p>
      </dgm:t>
    </dgm:pt>
    <dgm:pt modelId="{1E31486D-F720-41CB-92B0-CE0D70F31F9B}" type="parTrans" cxnId="{81C5C05A-4C1C-4DAB-88A1-245A9A215C1C}">
      <dgm:prSet/>
      <dgm:spPr/>
      <dgm:t>
        <a:bodyPr/>
        <a:lstStyle/>
        <a:p>
          <a:endParaRPr lang="ru-RU"/>
        </a:p>
      </dgm:t>
    </dgm:pt>
    <dgm:pt modelId="{F52C47DC-32BF-4B55-9D4F-871FE960ABA0}" type="sibTrans" cxnId="{81C5C05A-4C1C-4DAB-88A1-245A9A215C1C}">
      <dgm:prSet/>
      <dgm:spPr/>
      <dgm:t>
        <a:bodyPr/>
        <a:lstStyle/>
        <a:p>
          <a:endParaRPr lang="ru-RU"/>
        </a:p>
      </dgm:t>
    </dgm:pt>
    <dgm:pt modelId="{291686D4-71BF-440C-AF0C-F9A094B47CBD}">
      <dgm:prSet custT="1"/>
      <dgm:spPr/>
      <dgm:t>
        <a:bodyPr/>
        <a:lstStyle/>
        <a:p>
          <a:r>
            <a:rPr lang="ru-RU" sz="1600" dirty="0"/>
            <a:t>STEAM-подход как средство повышения качества образования</a:t>
          </a:r>
        </a:p>
      </dgm:t>
    </dgm:pt>
    <dgm:pt modelId="{3E72B382-244E-4C2C-9FC2-6FFC5873731E}" type="parTrans" cxnId="{675F80AA-626F-41E4-84F4-FFD96E7BF94D}">
      <dgm:prSet/>
      <dgm:spPr/>
      <dgm:t>
        <a:bodyPr/>
        <a:lstStyle/>
        <a:p>
          <a:endParaRPr lang="ru-RU"/>
        </a:p>
      </dgm:t>
    </dgm:pt>
    <dgm:pt modelId="{AABA9107-84FC-4823-B1C0-FDEEB107C3AC}" type="sibTrans" cxnId="{675F80AA-626F-41E4-84F4-FFD96E7BF94D}">
      <dgm:prSet/>
      <dgm:spPr/>
      <dgm:t>
        <a:bodyPr/>
        <a:lstStyle/>
        <a:p>
          <a:endParaRPr lang="ru-RU"/>
        </a:p>
      </dgm:t>
    </dgm:pt>
    <dgm:pt modelId="{A4D92522-69D2-41D1-8678-BFD9EFFA5289}">
      <dgm:prSet custT="1"/>
      <dgm:spPr/>
      <dgm:t>
        <a:bodyPr/>
        <a:lstStyle/>
        <a:p>
          <a:r>
            <a:rPr lang="ru-RU" sz="1600" dirty="0"/>
            <a:t>Функциональная грамотность</a:t>
          </a:r>
        </a:p>
      </dgm:t>
    </dgm:pt>
    <dgm:pt modelId="{2BF89101-3579-4679-824B-0698B045BA8B}" type="parTrans" cxnId="{125C7D87-29E7-4D60-B54B-8EE73F41DD68}">
      <dgm:prSet/>
      <dgm:spPr/>
      <dgm:t>
        <a:bodyPr/>
        <a:lstStyle/>
        <a:p>
          <a:endParaRPr lang="ru-RU"/>
        </a:p>
      </dgm:t>
    </dgm:pt>
    <dgm:pt modelId="{708464FD-73BB-44A7-A77D-2FF337D6EE80}" type="sibTrans" cxnId="{125C7D87-29E7-4D60-B54B-8EE73F41DD68}">
      <dgm:prSet/>
      <dgm:spPr/>
      <dgm:t>
        <a:bodyPr/>
        <a:lstStyle/>
        <a:p>
          <a:endParaRPr lang="ru-RU"/>
        </a:p>
      </dgm:t>
    </dgm:pt>
    <dgm:pt modelId="{4E81AE7C-F166-41EF-9D58-A6CAA987C28C}">
      <dgm:prSet custT="1"/>
      <dgm:spPr/>
      <dgm:t>
        <a:bodyPr/>
        <a:lstStyle/>
        <a:p>
          <a:r>
            <a:rPr lang="ru-RU" sz="1600" dirty="0"/>
            <a:t>Современные образовательные технологии</a:t>
          </a:r>
        </a:p>
      </dgm:t>
    </dgm:pt>
    <dgm:pt modelId="{5D7129A5-7BFB-46FC-8A28-C5D93595F1BB}" type="parTrans" cxnId="{9D957B45-C038-497D-AC8C-3BC3768E90B3}">
      <dgm:prSet/>
      <dgm:spPr/>
      <dgm:t>
        <a:bodyPr/>
        <a:lstStyle/>
        <a:p>
          <a:endParaRPr lang="ru-RU"/>
        </a:p>
      </dgm:t>
    </dgm:pt>
    <dgm:pt modelId="{177E8901-F63E-4A53-A38A-AD4B2F03AC4E}" type="sibTrans" cxnId="{9D957B45-C038-497D-AC8C-3BC3768E90B3}">
      <dgm:prSet/>
      <dgm:spPr/>
      <dgm:t>
        <a:bodyPr/>
        <a:lstStyle/>
        <a:p>
          <a:endParaRPr lang="ru-RU"/>
        </a:p>
      </dgm:t>
    </dgm:pt>
    <dgm:pt modelId="{E4A938D3-8172-457D-9D1B-5F25553CA540}">
      <dgm:prSet custT="1"/>
      <dgm:spPr/>
      <dgm:t>
        <a:bodyPr/>
        <a:lstStyle/>
        <a:p>
          <a:r>
            <a:rPr lang="ru-RU" sz="1600" dirty="0"/>
            <a:t>Учебное сотрудничество в достижении планируемых </a:t>
          </a:r>
          <a:r>
            <a:rPr lang="ru-RU" sz="1600" dirty="0" smtClean="0"/>
            <a:t>результатов</a:t>
          </a:r>
          <a:endParaRPr lang="ru-RU" sz="1600" dirty="0"/>
        </a:p>
      </dgm:t>
    </dgm:pt>
    <dgm:pt modelId="{2EF069CE-6191-47A7-8DB1-0DC4E93FB99E}" type="parTrans" cxnId="{F3B0E290-866A-4108-8F94-C726D55F808E}">
      <dgm:prSet/>
      <dgm:spPr/>
      <dgm:t>
        <a:bodyPr/>
        <a:lstStyle/>
        <a:p>
          <a:endParaRPr lang="ru-RU"/>
        </a:p>
      </dgm:t>
    </dgm:pt>
    <dgm:pt modelId="{22B934CF-E4C8-411B-8330-7CEDDE7631BC}" type="sibTrans" cxnId="{F3B0E290-866A-4108-8F94-C726D55F808E}">
      <dgm:prSet/>
      <dgm:spPr/>
      <dgm:t>
        <a:bodyPr/>
        <a:lstStyle/>
        <a:p>
          <a:endParaRPr lang="ru-RU"/>
        </a:p>
      </dgm:t>
    </dgm:pt>
    <dgm:pt modelId="{A8F06623-C07F-432F-817A-9B828FEAFC06}" type="pres">
      <dgm:prSet presAssocID="{56A0B836-8B3D-4E21-AD11-57D3F9916A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0EE3B0-A154-4661-B74D-766F0AD04494}" type="pres">
      <dgm:prSet presAssocID="{77C1373C-F9E9-4966-BEB6-F53EE6A259FC}" presName="dummy" presStyleCnt="0"/>
      <dgm:spPr/>
    </dgm:pt>
    <dgm:pt modelId="{1AF44A65-D976-40FF-AD73-02EF5BFCBBFA}" type="pres">
      <dgm:prSet presAssocID="{77C1373C-F9E9-4966-BEB6-F53EE6A259FC}" presName="node" presStyleLbl="revTx" presStyleIdx="0" presStyleCnt="5" custScaleX="147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56CB7-DF47-4F3A-9485-8C622E09A902}" type="pres">
      <dgm:prSet presAssocID="{F52C47DC-32BF-4B55-9D4F-871FE960ABA0}" presName="sibTrans" presStyleLbl="node1" presStyleIdx="0" presStyleCnt="5"/>
      <dgm:spPr/>
      <dgm:t>
        <a:bodyPr/>
        <a:lstStyle/>
        <a:p>
          <a:endParaRPr lang="ru-RU"/>
        </a:p>
      </dgm:t>
    </dgm:pt>
    <dgm:pt modelId="{2581A9B1-84A0-4664-A6DF-4DDD34F645D3}" type="pres">
      <dgm:prSet presAssocID="{291686D4-71BF-440C-AF0C-F9A094B47CBD}" presName="dummy" presStyleCnt="0"/>
      <dgm:spPr/>
    </dgm:pt>
    <dgm:pt modelId="{8B8E1CC9-ED09-4BFD-8BA5-B77988578D1C}" type="pres">
      <dgm:prSet presAssocID="{291686D4-71BF-440C-AF0C-F9A094B47CB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4D586-A089-4865-8E94-F8BC241FEAFA}" type="pres">
      <dgm:prSet presAssocID="{AABA9107-84FC-4823-B1C0-FDEEB107C3AC}" presName="sibTrans" presStyleLbl="node1" presStyleIdx="1" presStyleCnt="5"/>
      <dgm:spPr/>
      <dgm:t>
        <a:bodyPr/>
        <a:lstStyle/>
        <a:p>
          <a:endParaRPr lang="ru-RU"/>
        </a:p>
      </dgm:t>
    </dgm:pt>
    <dgm:pt modelId="{DEC7D1FB-DFB4-4822-B281-B3AF2AB5AEFD}" type="pres">
      <dgm:prSet presAssocID="{A4D92522-69D2-41D1-8678-BFD9EFFA5289}" presName="dummy" presStyleCnt="0"/>
      <dgm:spPr/>
    </dgm:pt>
    <dgm:pt modelId="{73FE1C37-DFE0-4C3A-B075-C473A69B99E3}" type="pres">
      <dgm:prSet presAssocID="{A4D92522-69D2-41D1-8678-BFD9EFFA5289}" presName="node" presStyleLbl="revTx" presStyleIdx="2" presStyleCnt="5" custScaleX="122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B86E6-38D4-4DB8-BDDA-A631E14C6A81}" type="pres">
      <dgm:prSet presAssocID="{708464FD-73BB-44A7-A77D-2FF337D6EE80}" presName="sibTrans" presStyleLbl="node1" presStyleIdx="2" presStyleCnt="5"/>
      <dgm:spPr/>
      <dgm:t>
        <a:bodyPr/>
        <a:lstStyle/>
        <a:p>
          <a:endParaRPr lang="ru-RU"/>
        </a:p>
      </dgm:t>
    </dgm:pt>
    <dgm:pt modelId="{4F4B64B6-8763-4825-91AE-1B85FE354F4D}" type="pres">
      <dgm:prSet presAssocID="{4E81AE7C-F166-41EF-9D58-A6CAA987C28C}" presName="dummy" presStyleCnt="0"/>
      <dgm:spPr/>
    </dgm:pt>
    <dgm:pt modelId="{7201CF1D-BB9C-4DDB-B9F7-B034E61C20FE}" type="pres">
      <dgm:prSet presAssocID="{4E81AE7C-F166-41EF-9D58-A6CAA987C28C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03AA3-EE50-468C-908C-3708342E18E1}" type="pres">
      <dgm:prSet presAssocID="{177E8901-F63E-4A53-A38A-AD4B2F03AC4E}" presName="sibTrans" presStyleLbl="node1" presStyleIdx="3" presStyleCnt="5"/>
      <dgm:spPr/>
      <dgm:t>
        <a:bodyPr/>
        <a:lstStyle/>
        <a:p>
          <a:endParaRPr lang="ru-RU"/>
        </a:p>
      </dgm:t>
    </dgm:pt>
    <dgm:pt modelId="{A21060CE-AF04-45E2-920F-652833E068F8}" type="pres">
      <dgm:prSet presAssocID="{E4A938D3-8172-457D-9D1B-5F25553CA540}" presName="dummy" presStyleCnt="0"/>
      <dgm:spPr/>
    </dgm:pt>
    <dgm:pt modelId="{019AEC66-3D7D-4227-AFF8-9787F098DFC0}" type="pres">
      <dgm:prSet presAssocID="{E4A938D3-8172-457D-9D1B-5F25553CA540}" presName="node" presStyleLbl="revTx" presStyleIdx="4" presStyleCnt="5" custRadScaleRad="97482" custRadScaleInc="-29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F6E5D-0B6E-457E-8326-CBFF8D08AF75}" type="pres">
      <dgm:prSet presAssocID="{22B934CF-E4C8-411B-8330-7CEDDE7631BC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F3B0E290-866A-4108-8F94-C726D55F808E}" srcId="{56A0B836-8B3D-4E21-AD11-57D3F9916AA3}" destId="{E4A938D3-8172-457D-9D1B-5F25553CA540}" srcOrd="4" destOrd="0" parTransId="{2EF069CE-6191-47A7-8DB1-0DC4E93FB99E}" sibTransId="{22B934CF-E4C8-411B-8330-7CEDDE7631BC}"/>
    <dgm:cxn modelId="{39AC1241-5B04-40EB-9D12-058DFEA1C085}" type="presOf" srcId="{177E8901-F63E-4A53-A38A-AD4B2F03AC4E}" destId="{C9D03AA3-EE50-468C-908C-3708342E18E1}" srcOrd="0" destOrd="0" presId="urn:microsoft.com/office/officeart/2005/8/layout/cycle1"/>
    <dgm:cxn modelId="{116666C5-F7F0-4861-9B5F-3B3A238D15FE}" type="presOf" srcId="{E4A938D3-8172-457D-9D1B-5F25553CA540}" destId="{019AEC66-3D7D-4227-AFF8-9787F098DFC0}" srcOrd="0" destOrd="0" presId="urn:microsoft.com/office/officeart/2005/8/layout/cycle1"/>
    <dgm:cxn modelId="{C6E663B7-F339-473F-A0E6-6E99D97613EA}" type="presOf" srcId="{56A0B836-8B3D-4E21-AD11-57D3F9916AA3}" destId="{A8F06623-C07F-432F-817A-9B828FEAFC06}" srcOrd="0" destOrd="0" presId="urn:microsoft.com/office/officeart/2005/8/layout/cycle1"/>
    <dgm:cxn modelId="{AF373EF0-95C3-45A6-94B2-F209F7FBC682}" type="presOf" srcId="{4E81AE7C-F166-41EF-9D58-A6CAA987C28C}" destId="{7201CF1D-BB9C-4DDB-B9F7-B034E61C20FE}" srcOrd="0" destOrd="0" presId="urn:microsoft.com/office/officeart/2005/8/layout/cycle1"/>
    <dgm:cxn modelId="{8DD04CA3-8C5C-4C0F-811B-10FF5366877F}" type="presOf" srcId="{22B934CF-E4C8-411B-8330-7CEDDE7631BC}" destId="{1A8F6E5D-0B6E-457E-8326-CBFF8D08AF75}" srcOrd="0" destOrd="0" presId="urn:microsoft.com/office/officeart/2005/8/layout/cycle1"/>
    <dgm:cxn modelId="{449DD7EB-422C-46CA-B590-35350275628B}" type="presOf" srcId="{A4D92522-69D2-41D1-8678-BFD9EFFA5289}" destId="{73FE1C37-DFE0-4C3A-B075-C473A69B99E3}" srcOrd="0" destOrd="0" presId="urn:microsoft.com/office/officeart/2005/8/layout/cycle1"/>
    <dgm:cxn modelId="{81C5C05A-4C1C-4DAB-88A1-245A9A215C1C}" srcId="{56A0B836-8B3D-4E21-AD11-57D3F9916AA3}" destId="{77C1373C-F9E9-4966-BEB6-F53EE6A259FC}" srcOrd="0" destOrd="0" parTransId="{1E31486D-F720-41CB-92B0-CE0D70F31F9B}" sibTransId="{F52C47DC-32BF-4B55-9D4F-871FE960ABA0}"/>
    <dgm:cxn modelId="{C35B6E95-6954-4D65-8431-4160929AD4E2}" type="presOf" srcId="{77C1373C-F9E9-4966-BEB6-F53EE6A259FC}" destId="{1AF44A65-D976-40FF-AD73-02EF5BFCBBFA}" srcOrd="0" destOrd="0" presId="urn:microsoft.com/office/officeart/2005/8/layout/cycle1"/>
    <dgm:cxn modelId="{9D957B45-C038-497D-AC8C-3BC3768E90B3}" srcId="{56A0B836-8B3D-4E21-AD11-57D3F9916AA3}" destId="{4E81AE7C-F166-41EF-9D58-A6CAA987C28C}" srcOrd="3" destOrd="0" parTransId="{5D7129A5-7BFB-46FC-8A28-C5D93595F1BB}" sibTransId="{177E8901-F63E-4A53-A38A-AD4B2F03AC4E}"/>
    <dgm:cxn modelId="{125C7D87-29E7-4D60-B54B-8EE73F41DD68}" srcId="{56A0B836-8B3D-4E21-AD11-57D3F9916AA3}" destId="{A4D92522-69D2-41D1-8678-BFD9EFFA5289}" srcOrd="2" destOrd="0" parTransId="{2BF89101-3579-4679-824B-0698B045BA8B}" sibTransId="{708464FD-73BB-44A7-A77D-2FF337D6EE80}"/>
    <dgm:cxn modelId="{D09AF40C-C457-4994-887C-2AF0B38CA1D2}" type="presOf" srcId="{291686D4-71BF-440C-AF0C-F9A094B47CBD}" destId="{8B8E1CC9-ED09-4BFD-8BA5-B77988578D1C}" srcOrd="0" destOrd="0" presId="urn:microsoft.com/office/officeart/2005/8/layout/cycle1"/>
    <dgm:cxn modelId="{675F80AA-626F-41E4-84F4-FFD96E7BF94D}" srcId="{56A0B836-8B3D-4E21-AD11-57D3F9916AA3}" destId="{291686D4-71BF-440C-AF0C-F9A094B47CBD}" srcOrd="1" destOrd="0" parTransId="{3E72B382-244E-4C2C-9FC2-6FFC5873731E}" sibTransId="{AABA9107-84FC-4823-B1C0-FDEEB107C3AC}"/>
    <dgm:cxn modelId="{E08FAEDE-E2DF-4674-9163-CA1E26299297}" type="presOf" srcId="{708464FD-73BB-44A7-A77D-2FF337D6EE80}" destId="{3C4B86E6-38D4-4DB8-BDDA-A631E14C6A81}" srcOrd="0" destOrd="0" presId="urn:microsoft.com/office/officeart/2005/8/layout/cycle1"/>
    <dgm:cxn modelId="{E4DF6FA0-43B7-4402-8034-B7F39FFFE9A4}" type="presOf" srcId="{AABA9107-84FC-4823-B1C0-FDEEB107C3AC}" destId="{72C4D586-A089-4865-8E94-F8BC241FEAFA}" srcOrd="0" destOrd="0" presId="urn:microsoft.com/office/officeart/2005/8/layout/cycle1"/>
    <dgm:cxn modelId="{21377107-197E-4565-8C7D-E4A2EC5A4352}" type="presOf" srcId="{F52C47DC-32BF-4B55-9D4F-871FE960ABA0}" destId="{46756CB7-DF47-4F3A-9485-8C622E09A902}" srcOrd="0" destOrd="0" presId="urn:microsoft.com/office/officeart/2005/8/layout/cycle1"/>
    <dgm:cxn modelId="{22F54B9E-409D-4866-B084-20668756EF6E}" type="presParOf" srcId="{A8F06623-C07F-432F-817A-9B828FEAFC06}" destId="{390EE3B0-A154-4661-B74D-766F0AD04494}" srcOrd="0" destOrd="0" presId="urn:microsoft.com/office/officeart/2005/8/layout/cycle1"/>
    <dgm:cxn modelId="{2DAA84F5-4088-4A94-A33A-3EE5A287AB42}" type="presParOf" srcId="{A8F06623-C07F-432F-817A-9B828FEAFC06}" destId="{1AF44A65-D976-40FF-AD73-02EF5BFCBBFA}" srcOrd="1" destOrd="0" presId="urn:microsoft.com/office/officeart/2005/8/layout/cycle1"/>
    <dgm:cxn modelId="{90979FB7-BF32-418F-933F-F5F9EB6EF02B}" type="presParOf" srcId="{A8F06623-C07F-432F-817A-9B828FEAFC06}" destId="{46756CB7-DF47-4F3A-9485-8C622E09A902}" srcOrd="2" destOrd="0" presId="urn:microsoft.com/office/officeart/2005/8/layout/cycle1"/>
    <dgm:cxn modelId="{BE7C174F-FC59-494E-BAD6-A1055F13854F}" type="presParOf" srcId="{A8F06623-C07F-432F-817A-9B828FEAFC06}" destId="{2581A9B1-84A0-4664-A6DF-4DDD34F645D3}" srcOrd="3" destOrd="0" presId="urn:microsoft.com/office/officeart/2005/8/layout/cycle1"/>
    <dgm:cxn modelId="{F0752C80-5C8C-4682-8B6B-D9CB0F68DB8C}" type="presParOf" srcId="{A8F06623-C07F-432F-817A-9B828FEAFC06}" destId="{8B8E1CC9-ED09-4BFD-8BA5-B77988578D1C}" srcOrd="4" destOrd="0" presId="urn:microsoft.com/office/officeart/2005/8/layout/cycle1"/>
    <dgm:cxn modelId="{C4B26276-1924-472D-8EFE-2091FEFC5BC8}" type="presParOf" srcId="{A8F06623-C07F-432F-817A-9B828FEAFC06}" destId="{72C4D586-A089-4865-8E94-F8BC241FEAFA}" srcOrd="5" destOrd="0" presId="urn:microsoft.com/office/officeart/2005/8/layout/cycle1"/>
    <dgm:cxn modelId="{E650F0FD-0322-4DB2-B810-34ACABB3DF6A}" type="presParOf" srcId="{A8F06623-C07F-432F-817A-9B828FEAFC06}" destId="{DEC7D1FB-DFB4-4822-B281-B3AF2AB5AEFD}" srcOrd="6" destOrd="0" presId="urn:microsoft.com/office/officeart/2005/8/layout/cycle1"/>
    <dgm:cxn modelId="{A351BD05-F9B0-4BFA-BAB7-035055B555B7}" type="presParOf" srcId="{A8F06623-C07F-432F-817A-9B828FEAFC06}" destId="{73FE1C37-DFE0-4C3A-B075-C473A69B99E3}" srcOrd="7" destOrd="0" presId="urn:microsoft.com/office/officeart/2005/8/layout/cycle1"/>
    <dgm:cxn modelId="{59C1A2CE-36D5-4533-BDAC-5429D78BFEEC}" type="presParOf" srcId="{A8F06623-C07F-432F-817A-9B828FEAFC06}" destId="{3C4B86E6-38D4-4DB8-BDDA-A631E14C6A81}" srcOrd="8" destOrd="0" presId="urn:microsoft.com/office/officeart/2005/8/layout/cycle1"/>
    <dgm:cxn modelId="{EBA0E87B-863D-422A-A4E7-309099603061}" type="presParOf" srcId="{A8F06623-C07F-432F-817A-9B828FEAFC06}" destId="{4F4B64B6-8763-4825-91AE-1B85FE354F4D}" srcOrd="9" destOrd="0" presId="urn:microsoft.com/office/officeart/2005/8/layout/cycle1"/>
    <dgm:cxn modelId="{3514CBCB-F19C-4FC6-ABC6-0A47E43AB2A6}" type="presParOf" srcId="{A8F06623-C07F-432F-817A-9B828FEAFC06}" destId="{7201CF1D-BB9C-4DDB-B9F7-B034E61C20FE}" srcOrd="10" destOrd="0" presId="urn:microsoft.com/office/officeart/2005/8/layout/cycle1"/>
    <dgm:cxn modelId="{5E256969-9A02-44C0-AA19-220FC6813CC3}" type="presParOf" srcId="{A8F06623-C07F-432F-817A-9B828FEAFC06}" destId="{C9D03AA3-EE50-468C-908C-3708342E18E1}" srcOrd="11" destOrd="0" presId="urn:microsoft.com/office/officeart/2005/8/layout/cycle1"/>
    <dgm:cxn modelId="{C2BFB39E-2D5F-4B90-BD96-240416CFA6BA}" type="presParOf" srcId="{A8F06623-C07F-432F-817A-9B828FEAFC06}" destId="{A21060CE-AF04-45E2-920F-652833E068F8}" srcOrd="12" destOrd="0" presId="urn:microsoft.com/office/officeart/2005/8/layout/cycle1"/>
    <dgm:cxn modelId="{28804BD8-4CD0-4BF4-B17B-E887F447C08F}" type="presParOf" srcId="{A8F06623-C07F-432F-817A-9B828FEAFC06}" destId="{019AEC66-3D7D-4227-AFF8-9787F098DFC0}" srcOrd="13" destOrd="0" presId="urn:microsoft.com/office/officeart/2005/8/layout/cycle1"/>
    <dgm:cxn modelId="{399946DB-9650-4473-AB27-74F7FF6609C6}" type="presParOf" srcId="{A8F06623-C07F-432F-817A-9B828FEAFC06}" destId="{1A8F6E5D-0B6E-457E-8326-CBFF8D08AF7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44A65-D976-40FF-AD73-02EF5BFCBBFA}">
      <dsp:nvSpPr>
        <dsp:cNvPr id="0" name=""/>
        <dsp:cNvSpPr/>
      </dsp:nvSpPr>
      <dsp:spPr>
        <a:xfrm>
          <a:off x="6620067" y="45913"/>
          <a:ext cx="2366538" cy="160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Развитие читательской грамотности школьников на уроках в процессе изучения различных учебных предметов и во внеурочной деятельности.</a:t>
          </a:r>
        </a:p>
      </dsp:txBody>
      <dsp:txXfrm>
        <a:off x="6620067" y="45913"/>
        <a:ext cx="2366538" cy="1601284"/>
      </dsp:txXfrm>
    </dsp:sp>
    <dsp:sp modelId="{46756CB7-DF47-4F3A-9485-8C622E09A902}">
      <dsp:nvSpPr>
        <dsp:cNvPr id="0" name=""/>
        <dsp:cNvSpPr/>
      </dsp:nvSpPr>
      <dsp:spPr>
        <a:xfrm>
          <a:off x="3227596" y="-1409"/>
          <a:ext cx="6014126" cy="6014126"/>
        </a:xfrm>
        <a:prstGeom prst="circularArrow">
          <a:avLst>
            <a:gd name="adj1" fmla="val 5192"/>
            <a:gd name="adj2" fmla="val 335315"/>
            <a:gd name="adj3" fmla="val 21295677"/>
            <a:gd name="adj4" fmla="val 19764105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E1CC9-ED09-4BFD-8BA5-B77988578D1C}">
      <dsp:nvSpPr>
        <dsp:cNvPr id="0" name=""/>
        <dsp:cNvSpPr/>
      </dsp:nvSpPr>
      <dsp:spPr>
        <a:xfrm>
          <a:off x="7972189" y="3029713"/>
          <a:ext cx="1601284" cy="160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STEAM-подход как средство повышения качества образования</a:t>
          </a:r>
        </a:p>
      </dsp:txBody>
      <dsp:txXfrm>
        <a:off x="7972189" y="3029713"/>
        <a:ext cx="1601284" cy="1601284"/>
      </dsp:txXfrm>
    </dsp:sp>
    <dsp:sp modelId="{72C4D586-A089-4865-8E94-F8BC241FEAFA}">
      <dsp:nvSpPr>
        <dsp:cNvPr id="0" name=""/>
        <dsp:cNvSpPr/>
      </dsp:nvSpPr>
      <dsp:spPr>
        <a:xfrm>
          <a:off x="3227596" y="-1409"/>
          <a:ext cx="6014126" cy="6014126"/>
        </a:xfrm>
        <a:prstGeom prst="circularArrow">
          <a:avLst>
            <a:gd name="adj1" fmla="val 5192"/>
            <a:gd name="adj2" fmla="val 335315"/>
            <a:gd name="adj3" fmla="val 3773547"/>
            <a:gd name="adj4" fmla="val 2251115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E1C37-DFE0-4C3A-B075-C473A69B99E3}">
      <dsp:nvSpPr>
        <dsp:cNvPr id="0" name=""/>
        <dsp:cNvSpPr/>
      </dsp:nvSpPr>
      <dsp:spPr>
        <a:xfrm>
          <a:off x="5255722" y="4873803"/>
          <a:ext cx="1957874" cy="160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Функциональная грамотность</a:t>
          </a:r>
        </a:p>
      </dsp:txBody>
      <dsp:txXfrm>
        <a:off x="5255722" y="4873803"/>
        <a:ext cx="1957874" cy="1601284"/>
      </dsp:txXfrm>
    </dsp:sp>
    <dsp:sp modelId="{3C4B86E6-38D4-4DB8-BDDA-A631E14C6A81}">
      <dsp:nvSpPr>
        <dsp:cNvPr id="0" name=""/>
        <dsp:cNvSpPr/>
      </dsp:nvSpPr>
      <dsp:spPr>
        <a:xfrm>
          <a:off x="3227596" y="-1409"/>
          <a:ext cx="6014126" cy="6014126"/>
        </a:xfrm>
        <a:prstGeom prst="circularArrow">
          <a:avLst>
            <a:gd name="adj1" fmla="val 5192"/>
            <a:gd name="adj2" fmla="val 335315"/>
            <a:gd name="adj3" fmla="val 8213569"/>
            <a:gd name="adj4" fmla="val 6691138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1CF1D-BB9C-4DDB-B9F7-B034E61C20FE}">
      <dsp:nvSpPr>
        <dsp:cNvPr id="0" name=""/>
        <dsp:cNvSpPr/>
      </dsp:nvSpPr>
      <dsp:spPr>
        <a:xfrm>
          <a:off x="2895845" y="3029713"/>
          <a:ext cx="1601284" cy="160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Современные образовательные технологии</a:t>
          </a:r>
        </a:p>
      </dsp:txBody>
      <dsp:txXfrm>
        <a:off x="2895845" y="3029713"/>
        <a:ext cx="1601284" cy="1601284"/>
      </dsp:txXfrm>
    </dsp:sp>
    <dsp:sp modelId="{C9D03AA3-EE50-468C-908C-3708342E18E1}">
      <dsp:nvSpPr>
        <dsp:cNvPr id="0" name=""/>
        <dsp:cNvSpPr/>
      </dsp:nvSpPr>
      <dsp:spPr>
        <a:xfrm>
          <a:off x="3224420" y="155019"/>
          <a:ext cx="6014126" cy="6014126"/>
        </a:xfrm>
        <a:prstGeom prst="circularArrow">
          <a:avLst>
            <a:gd name="adj1" fmla="val 5192"/>
            <a:gd name="adj2" fmla="val 335315"/>
            <a:gd name="adj3" fmla="val 12152227"/>
            <a:gd name="adj4" fmla="val 10970578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AEC66-3D7D-4227-AFF8-9787F098DFC0}">
      <dsp:nvSpPr>
        <dsp:cNvPr id="0" name=""/>
        <dsp:cNvSpPr/>
      </dsp:nvSpPr>
      <dsp:spPr>
        <a:xfrm>
          <a:off x="3659327" y="302709"/>
          <a:ext cx="1601284" cy="160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Учебное сотрудничество в достижении планируемых </a:t>
          </a:r>
          <a:r>
            <a:rPr lang="ru-RU" sz="1600" kern="1200" dirty="0" smtClean="0"/>
            <a:t>результатов</a:t>
          </a:r>
          <a:endParaRPr lang="ru-RU" sz="1600" kern="1200" dirty="0"/>
        </a:p>
      </dsp:txBody>
      <dsp:txXfrm>
        <a:off x="3659327" y="302709"/>
        <a:ext cx="1601284" cy="1601284"/>
      </dsp:txXfrm>
    </dsp:sp>
    <dsp:sp modelId="{1A8F6E5D-0B6E-457E-8326-CBFF8D08AF75}">
      <dsp:nvSpPr>
        <dsp:cNvPr id="0" name=""/>
        <dsp:cNvSpPr/>
      </dsp:nvSpPr>
      <dsp:spPr>
        <a:xfrm>
          <a:off x="3360548" y="14598"/>
          <a:ext cx="6014126" cy="6014126"/>
        </a:xfrm>
        <a:prstGeom prst="circularArrow">
          <a:avLst>
            <a:gd name="adj1" fmla="val 5192"/>
            <a:gd name="adj2" fmla="val 335315"/>
            <a:gd name="adj3" fmla="val 16190366"/>
            <a:gd name="adj4" fmla="val 14729618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0.76285</cdr:x>
      <cdr:y>0.73762</cdr:y>
    </cdr:from>
    <cdr:to>
      <cdr:x>0.98882</cdr:x>
      <cdr:y>1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AF10A4E2-4272-4556-A27E-3356CBEBD18E}"/>
            </a:ext>
          </a:extLst>
        </cdr:cNvPr>
        <cdr:cNvSpPr/>
      </cdr:nvSpPr>
      <cdr:spPr>
        <a:xfrm xmlns:a="http://schemas.openxmlformats.org/drawingml/2006/main">
          <a:off x="5110480" y="3998840"/>
          <a:ext cx="1513840" cy="14224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0.02179</cdr:x>
      <cdr:y>0.07321</cdr:y>
    </cdr:from>
    <cdr:to>
      <cdr:x>0.97366</cdr:x>
      <cdr:y>0.29191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C75B2A0E-1E9A-475E-8213-71D3D4C05AB6}"/>
            </a:ext>
          </a:extLst>
        </cdr:cNvPr>
        <cdr:cNvSpPr/>
      </cdr:nvSpPr>
      <cdr:spPr>
        <a:xfrm xmlns:a="http://schemas.openxmlformats.org/drawingml/2006/main">
          <a:off x="124680" y="370720"/>
          <a:ext cx="5445760" cy="110744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0.67518</cdr:x>
      <cdr:y>0.46361</cdr:y>
    </cdr:from>
    <cdr:to>
      <cdr:x>1</cdr:x>
      <cdr:y>0.98169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C75B2A0E-1E9A-475E-8213-71D3D4C05AB6}"/>
            </a:ext>
          </a:extLst>
        </cdr:cNvPr>
        <cdr:cNvSpPr/>
      </cdr:nvSpPr>
      <cdr:spPr>
        <a:xfrm xmlns:a="http://schemas.openxmlformats.org/drawingml/2006/main">
          <a:off x="3694600" y="2204720"/>
          <a:ext cx="1777400" cy="24638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</cdr:x>
      <cdr:y>0.30015</cdr:y>
    </cdr:from>
    <cdr:to>
      <cdr:x>0.73779</cdr:x>
      <cdr:y>0.9627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C75B2A0E-1E9A-475E-8213-71D3D4C05AB6}"/>
            </a:ext>
          </a:extLst>
        </cdr:cNvPr>
        <cdr:cNvSpPr/>
      </cdr:nvSpPr>
      <cdr:spPr>
        <a:xfrm xmlns:a="http://schemas.openxmlformats.org/drawingml/2006/main">
          <a:off x="2957580" y="1465660"/>
          <a:ext cx="1406580" cy="323522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0.81745</cdr:y>
    </cdr:from>
    <cdr:to>
      <cdr:x>0.33602</cdr:x>
      <cdr:y>0.98215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AF10A4E2-4272-4556-A27E-3356CBEBD18E}"/>
            </a:ext>
          </a:extLst>
        </cdr:cNvPr>
        <cdr:cNvSpPr/>
      </cdr:nvSpPr>
      <cdr:spPr>
        <a:xfrm xmlns:a="http://schemas.openxmlformats.org/drawingml/2006/main">
          <a:off x="0" y="4253840"/>
          <a:ext cx="1768467" cy="8570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0.69648</cdr:x>
      <cdr:y>0.15948</cdr:y>
    </cdr:from>
    <cdr:to>
      <cdr:x>1</cdr:x>
      <cdr:y>0.31372</cdr:y>
    </cdr:to>
    <cdr:sp macro="" textlink="">
      <cdr:nvSpPr>
        <cdr:cNvPr id="3" name="Прямоугольник: скругленные углы 2">
          <a:extLst xmlns:a="http://schemas.openxmlformats.org/drawingml/2006/main">
            <a:ext uri="{FF2B5EF4-FFF2-40B4-BE49-F238E27FC236}">
              <a16:creationId xmlns:a16="http://schemas.microsoft.com/office/drawing/2014/main" xmlns="" id="{AF10A4E2-4272-4556-A27E-3356CBEBD18E}"/>
            </a:ext>
          </a:extLst>
        </cdr:cNvPr>
        <cdr:cNvSpPr/>
      </cdr:nvSpPr>
      <cdr:spPr>
        <a:xfrm xmlns:a="http://schemas.openxmlformats.org/drawingml/2006/main">
          <a:off x="3473840" y="829920"/>
          <a:ext cx="1513840" cy="802640"/>
        </a:xfrm>
        <a:prstGeom xmlns:a="http://schemas.openxmlformats.org/drawingml/2006/main" prst="roundRect">
          <a:avLst>
            <a:gd name="adj" fmla="val 21667"/>
          </a:avLst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0.01458</cdr:x>
      <cdr:y>0.67121</cdr:y>
    </cdr:from>
    <cdr:to>
      <cdr:x>0.96166</cdr:x>
      <cdr:y>0.75676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A2187AEA-9953-47A5-B05A-C333494B366C}"/>
            </a:ext>
          </a:extLst>
        </cdr:cNvPr>
        <cdr:cNvSpPr/>
      </cdr:nvSpPr>
      <cdr:spPr>
        <a:xfrm xmlns:a="http://schemas.openxmlformats.org/drawingml/2006/main">
          <a:off x="170000" y="3683520"/>
          <a:ext cx="11043360" cy="469440"/>
        </a:xfrm>
        <a:prstGeom xmlns:a="http://schemas.openxmlformats.org/drawingml/2006/main" prst="roundRect">
          <a:avLst>
            <a:gd name="adj" fmla="val 16667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/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0.22638</cdr:x>
      <cdr:y>0.19939</cdr:y>
    </cdr:from>
    <cdr:to>
      <cdr:x>0.82776</cdr:x>
      <cdr:y>0.24231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CE05BE92-CD18-49C9-B1F5-8EFA6901A82A}"/>
            </a:ext>
          </a:extLst>
        </cdr:cNvPr>
        <cdr:cNvSpPr/>
      </cdr:nvSpPr>
      <cdr:spPr>
        <a:xfrm xmlns:a="http://schemas.openxmlformats.org/drawingml/2006/main">
          <a:off x="2631280" y="1085520"/>
          <a:ext cx="6990080" cy="2336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0.03099</cdr:x>
      <cdr:y>0.84761</cdr:y>
    </cdr:from>
    <cdr:to>
      <cdr:x>0.82776</cdr:x>
      <cdr:y>0.89053</cdr:y>
    </cdr:to>
    <cdr:sp macro="" textlink="">
      <cdr:nvSpPr>
        <cdr:cNvPr id="3" name="Прямоугольник: скругленные углы 2">
          <a:extLst xmlns:a="http://schemas.openxmlformats.org/drawingml/2006/main">
            <a:ext uri="{FF2B5EF4-FFF2-40B4-BE49-F238E27FC236}">
              <a16:creationId xmlns:a16="http://schemas.microsoft.com/office/drawing/2014/main" xmlns="" id="{CE05BE92-CD18-49C9-B1F5-8EFA6901A82A}"/>
            </a:ext>
          </a:extLst>
        </cdr:cNvPr>
        <cdr:cNvSpPr/>
      </cdr:nvSpPr>
      <cdr:spPr>
        <a:xfrm xmlns:a="http://schemas.openxmlformats.org/drawingml/2006/main">
          <a:off x="360200" y="4614620"/>
          <a:ext cx="9261160" cy="2336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0.12237</cdr:x>
      <cdr:y>0.51633</cdr:y>
    </cdr:from>
    <cdr:to>
      <cdr:x>0.83257</cdr:x>
      <cdr:y>0.55925</cdr:y>
    </cdr:to>
    <cdr:sp macro="" textlink="">
      <cdr:nvSpPr>
        <cdr:cNvPr id="4" name="Прямоугольник: скругленные углы 3">
          <a:extLst xmlns:a="http://schemas.openxmlformats.org/drawingml/2006/main">
            <a:ext uri="{FF2B5EF4-FFF2-40B4-BE49-F238E27FC236}">
              <a16:creationId xmlns:a16="http://schemas.microsoft.com/office/drawing/2014/main" xmlns="" id="{CE05BE92-CD18-49C9-B1F5-8EFA6901A82A}"/>
            </a:ext>
          </a:extLst>
        </cdr:cNvPr>
        <cdr:cNvSpPr/>
      </cdr:nvSpPr>
      <cdr:spPr>
        <a:xfrm xmlns:a="http://schemas.openxmlformats.org/drawingml/2006/main">
          <a:off x="1422400" y="2811020"/>
          <a:ext cx="8254820" cy="2336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0.17132</cdr:x>
      <cdr:y>0.3571</cdr:y>
    </cdr:from>
    <cdr:to>
      <cdr:x>0.84177</cdr:x>
      <cdr:y>0.40002</cdr:y>
    </cdr:to>
    <cdr:sp macro="" textlink="">
      <cdr:nvSpPr>
        <cdr:cNvPr id="5" name="Прямоугольник: скругленные углы 4">
          <a:extLst xmlns:a="http://schemas.openxmlformats.org/drawingml/2006/main">
            <a:ext uri="{FF2B5EF4-FFF2-40B4-BE49-F238E27FC236}">
              <a16:creationId xmlns:a16="http://schemas.microsoft.com/office/drawing/2014/main" xmlns="" id="{CE05BE92-CD18-49C9-B1F5-8EFA6901A82A}"/>
            </a:ext>
          </a:extLst>
        </cdr:cNvPr>
        <cdr:cNvSpPr/>
      </cdr:nvSpPr>
      <cdr:spPr>
        <a:xfrm xmlns:a="http://schemas.openxmlformats.org/drawingml/2006/main">
          <a:off x="1991360" y="1944160"/>
          <a:ext cx="7792860" cy="2336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0.06346</cdr:x>
      <cdr:y>0.79072</cdr:y>
    </cdr:from>
    <cdr:to>
      <cdr:x>0.87849</cdr:x>
      <cdr:y>0.83364</cdr:y>
    </cdr:to>
    <cdr:sp macro="" textlink="">
      <cdr:nvSpPr>
        <cdr:cNvPr id="6" name="Прямоугольник: скругленные углы 5">
          <a:extLst xmlns:a="http://schemas.openxmlformats.org/drawingml/2006/main">
            <a:ext uri="{FF2B5EF4-FFF2-40B4-BE49-F238E27FC236}">
              <a16:creationId xmlns:a16="http://schemas.microsoft.com/office/drawing/2014/main" xmlns="" id="{CE05BE92-CD18-49C9-B1F5-8EFA6901A82A}"/>
            </a:ext>
          </a:extLst>
        </cdr:cNvPr>
        <cdr:cNvSpPr/>
      </cdr:nvSpPr>
      <cdr:spPr>
        <a:xfrm xmlns:a="http://schemas.openxmlformats.org/drawingml/2006/main">
          <a:off x="737580" y="4304880"/>
          <a:ext cx="9473360" cy="2336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0.05209</cdr:x>
      <cdr:y>0.89949</cdr:y>
    </cdr:from>
    <cdr:to>
      <cdr:x>0.86712</cdr:x>
      <cdr:y>0.94241</cdr:y>
    </cdr:to>
    <cdr:sp macro="" textlink="">
      <cdr:nvSpPr>
        <cdr:cNvPr id="7" name="Прямоугольник: скругленные углы 6">
          <a:extLst xmlns:a="http://schemas.openxmlformats.org/drawingml/2006/main">
            <a:ext uri="{FF2B5EF4-FFF2-40B4-BE49-F238E27FC236}">
              <a16:creationId xmlns:a16="http://schemas.microsoft.com/office/drawing/2014/main" xmlns="" id="{47B507A9-26CF-45F5-AB9A-A3868AD931B3}"/>
            </a:ext>
          </a:extLst>
        </cdr:cNvPr>
        <cdr:cNvSpPr/>
      </cdr:nvSpPr>
      <cdr:spPr>
        <a:xfrm xmlns:a="http://schemas.openxmlformats.org/drawingml/2006/main">
          <a:off x="605500" y="4897080"/>
          <a:ext cx="9473360" cy="2336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0.05209</cdr:x>
      <cdr:y>0.89949</cdr:y>
    </cdr:from>
    <cdr:to>
      <cdr:x>0.86712</cdr:x>
      <cdr:y>0.94241</cdr:y>
    </cdr:to>
    <cdr:sp macro="" textlink="">
      <cdr:nvSpPr>
        <cdr:cNvPr id="8" name="Прямоугольник: скругленные углы 7">
          <a:extLst xmlns:a="http://schemas.openxmlformats.org/drawingml/2006/main">
            <a:ext uri="{FF2B5EF4-FFF2-40B4-BE49-F238E27FC236}">
              <a16:creationId xmlns:a16="http://schemas.microsoft.com/office/drawing/2014/main" xmlns="" id="{47B507A9-26CF-45F5-AB9A-A3868AD931B3}"/>
            </a:ext>
          </a:extLst>
        </cdr:cNvPr>
        <cdr:cNvSpPr/>
      </cdr:nvSpPr>
      <cdr:spPr>
        <a:xfrm xmlns:a="http://schemas.openxmlformats.org/drawingml/2006/main">
          <a:off x="605500" y="4897080"/>
          <a:ext cx="9473360" cy="2336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0.05909</cdr:x>
      <cdr:y>0.30644</cdr:y>
    </cdr:from>
    <cdr:to>
      <cdr:x>0.87412</cdr:x>
      <cdr:y>0.34936</cdr:y>
    </cdr:to>
    <cdr:sp macro="" textlink="">
      <cdr:nvSpPr>
        <cdr:cNvPr id="9" name="Прямоугольник: скругленные углы 8">
          <a:extLst xmlns:a="http://schemas.openxmlformats.org/drawingml/2006/main">
            <a:ext uri="{FF2B5EF4-FFF2-40B4-BE49-F238E27FC236}">
              <a16:creationId xmlns:a16="http://schemas.microsoft.com/office/drawing/2014/main" xmlns="" id="{47B507A9-26CF-45F5-AB9A-A3868AD931B3}"/>
            </a:ext>
          </a:extLst>
        </cdr:cNvPr>
        <cdr:cNvSpPr/>
      </cdr:nvSpPr>
      <cdr:spPr>
        <a:xfrm xmlns:a="http://schemas.openxmlformats.org/drawingml/2006/main">
          <a:off x="686780" y="1668360"/>
          <a:ext cx="9473360" cy="2336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0.16596</cdr:x>
      <cdr:y>0.69148</cdr:y>
    </cdr:from>
    <cdr:to>
      <cdr:x>1</cdr:x>
      <cdr:y>0.72813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CE05BE92-CD18-49C9-B1F5-8EFA6901A82A}"/>
            </a:ext>
          </a:extLst>
        </cdr:cNvPr>
        <cdr:cNvSpPr/>
      </cdr:nvSpPr>
      <cdr:spPr>
        <a:xfrm xmlns:a="http://schemas.openxmlformats.org/drawingml/2006/main">
          <a:off x="1950720" y="3975200"/>
          <a:ext cx="9803640" cy="21072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0.15904</cdr:x>
      <cdr:y>0.42285</cdr:y>
    </cdr:from>
    <cdr:to>
      <cdr:x>0.99096</cdr:x>
      <cdr:y>0.46383</cdr:y>
    </cdr:to>
    <cdr:sp macro="" textlink="">
      <cdr:nvSpPr>
        <cdr:cNvPr id="3" name="Прямоугольник: скругленные углы 2">
          <a:extLst xmlns:a="http://schemas.openxmlformats.org/drawingml/2006/main">
            <a:ext uri="{FF2B5EF4-FFF2-40B4-BE49-F238E27FC236}">
              <a16:creationId xmlns:a16="http://schemas.microsoft.com/office/drawing/2014/main" xmlns="" id="{CE05BE92-CD18-49C9-B1F5-8EFA6901A82A}"/>
            </a:ext>
          </a:extLst>
        </cdr:cNvPr>
        <cdr:cNvSpPr/>
      </cdr:nvSpPr>
      <cdr:spPr>
        <a:xfrm xmlns:a="http://schemas.openxmlformats.org/drawingml/2006/main">
          <a:off x="1869440" y="2430880"/>
          <a:ext cx="9778620" cy="23562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0.1262</cdr:x>
      <cdr:y>0.55893</cdr:y>
    </cdr:from>
    <cdr:to>
      <cdr:x>0.99269</cdr:x>
      <cdr:y>0.59558</cdr:y>
    </cdr:to>
    <cdr:sp macro="" textlink="">
      <cdr:nvSpPr>
        <cdr:cNvPr id="4" name="Прямоугольник: скругленные углы 3">
          <a:extLst xmlns:a="http://schemas.openxmlformats.org/drawingml/2006/main">
            <a:ext uri="{FF2B5EF4-FFF2-40B4-BE49-F238E27FC236}">
              <a16:creationId xmlns:a16="http://schemas.microsoft.com/office/drawing/2014/main" xmlns="" id="{CE05BE92-CD18-49C9-B1F5-8EFA6901A82A}"/>
            </a:ext>
          </a:extLst>
        </cdr:cNvPr>
        <cdr:cNvSpPr/>
      </cdr:nvSpPr>
      <cdr:spPr>
        <a:xfrm xmlns:a="http://schemas.openxmlformats.org/drawingml/2006/main">
          <a:off x="1483360" y="3213200"/>
          <a:ext cx="10185020" cy="21072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</cdr:x>
      <cdr:y>0.24788</cdr:y>
    </cdr:from>
    <cdr:to>
      <cdr:x>0.99009</cdr:x>
      <cdr:y>0.29383</cdr:y>
    </cdr:to>
    <cdr:sp macro="" textlink="">
      <cdr:nvSpPr>
        <cdr:cNvPr id="5" name="Прямоугольник: скругленные углы 4">
          <a:extLst xmlns:a="http://schemas.openxmlformats.org/drawingml/2006/main">
            <a:ext uri="{FF2B5EF4-FFF2-40B4-BE49-F238E27FC236}">
              <a16:creationId xmlns:a16="http://schemas.microsoft.com/office/drawing/2014/main" xmlns="" id="{CE05BE92-CD18-49C9-B1F5-8EFA6901A82A}"/>
            </a:ext>
          </a:extLst>
        </cdr:cNvPr>
        <cdr:cNvSpPr/>
      </cdr:nvSpPr>
      <cdr:spPr>
        <a:xfrm xmlns:a="http://schemas.openxmlformats.org/drawingml/2006/main">
          <a:off x="0" y="1425040"/>
          <a:ext cx="11637900" cy="26416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0.02852</cdr:x>
      <cdr:y>0.60135</cdr:y>
    </cdr:from>
    <cdr:to>
      <cdr:x>1</cdr:x>
      <cdr:y>0.63977</cdr:y>
    </cdr:to>
    <cdr:sp macro="" textlink="">
      <cdr:nvSpPr>
        <cdr:cNvPr id="6" name="Прямоугольник: скругленные углы 5">
          <a:extLst xmlns:a="http://schemas.openxmlformats.org/drawingml/2006/main">
            <a:ext uri="{FF2B5EF4-FFF2-40B4-BE49-F238E27FC236}">
              <a16:creationId xmlns:a16="http://schemas.microsoft.com/office/drawing/2014/main" xmlns="" id="{CE05BE92-CD18-49C9-B1F5-8EFA6901A82A}"/>
            </a:ext>
          </a:extLst>
        </cdr:cNvPr>
        <cdr:cNvSpPr/>
      </cdr:nvSpPr>
      <cdr:spPr>
        <a:xfrm xmlns:a="http://schemas.openxmlformats.org/drawingml/2006/main">
          <a:off x="335280" y="3457040"/>
          <a:ext cx="11419080" cy="2208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0.00951</cdr:x>
      <cdr:y>0.6473</cdr:y>
    </cdr:from>
    <cdr:to>
      <cdr:x>1</cdr:x>
      <cdr:y>0.68794</cdr:y>
    </cdr:to>
    <cdr:sp macro="" textlink="">
      <cdr:nvSpPr>
        <cdr:cNvPr id="7" name="Прямоугольник: скругленные углы 6">
          <a:extLst xmlns:a="http://schemas.openxmlformats.org/drawingml/2006/main">
            <a:ext uri="{FF2B5EF4-FFF2-40B4-BE49-F238E27FC236}">
              <a16:creationId xmlns:a16="http://schemas.microsoft.com/office/drawing/2014/main" xmlns="" id="{CE05BE92-CD18-49C9-B1F5-8EFA6901A82A}"/>
            </a:ext>
          </a:extLst>
        </cdr:cNvPr>
        <cdr:cNvSpPr/>
      </cdr:nvSpPr>
      <cdr:spPr>
        <a:xfrm xmlns:a="http://schemas.openxmlformats.org/drawingml/2006/main">
          <a:off x="111760" y="3721200"/>
          <a:ext cx="11642600" cy="2336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0.01124</cdr:x>
      <cdr:y>0.06915</cdr:y>
    </cdr:from>
    <cdr:to>
      <cdr:x>1</cdr:x>
      <cdr:y>0.1098</cdr:y>
    </cdr:to>
    <cdr:sp macro="" textlink="">
      <cdr:nvSpPr>
        <cdr:cNvPr id="8" name="Прямоугольник: скругленные углы 7">
          <a:extLst xmlns:a="http://schemas.openxmlformats.org/drawingml/2006/main">
            <a:ext uri="{FF2B5EF4-FFF2-40B4-BE49-F238E27FC236}">
              <a16:creationId xmlns:a16="http://schemas.microsoft.com/office/drawing/2014/main" xmlns="" id="{CE05BE92-CD18-49C9-B1F5-8EFA6901A82A}"/>
            </a:ext>
          </a:extLst>
        </cdr:cNvPr>
        <cdr:cNvSpPr/>
      </cdr:nvSpPr>
      <cdr:spPr>
        <a:xfrm xmlns:a="http://schemas.openxmlformats.org/drawingml/2006/main">
          <a:off x="132080" y="397560"/>
          <a:ext cx="11622280" cy="2336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0.0233</cdr:y>
    </cdr:from>
    <cdr:to>
      <cdr:x>1</cdr:x>
      <cdr:y>0.07145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C0E3FA9F-7E56-49E3-A927-5C43238175DC}"/>
            </a:ext>
          </a:extLst>
        </cdr:cNvPr>
        <cdr:cNvSpPr/>
      </cdr:nvSpPr>
      <cdr:spPr>
        <a:xfrm xmlns:a="http://schemas.openxmlformats.org/drawingml/2006/main">
          <a:off x="0" y="132080"/>
          <a:ext cx="11582280" cy="2728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</cdr:x>
      <cdr:y>0.51626</cdr:y>
    </cdr:from>
    <cdr:to>
      <cdr:x>1</cdr:x>
      <cdr:y>0.56441</cdr:y>
    </cdr:to>
    <cdr:sp macro="" textlink="">
      <cdr:nvSpPr>
        <cdr:cNvPr id="3" name="Прямоугольник: скругленные углы 2">
          <a:extLst xmlns:a="http://schemas.openxmlformats.org/drawingml/2006/main">
            <a:ext uri="{FF2B5EF4-FFF2-40B4-BE49-F238E27FC236}">
              <a16:creationId xmlns:a16="http://schemas.microsoft.com/office/drawing/2014/main" xmlns="" id="{C0E3FA9F-7E56-49E3-A927-5C43238175DC}"/>
            </a:ext>
          </a:extLst>
        </cdr:cNvPr>
        <cdr:cNvSpPr/>
      </cdr:nvSpPr>
      <cdr:spPr>
        <a:xfrm xmlns:a="http://schemas.openxmlformats.org/drawingml/2006/main">
          <a:off x="0" y="2926080"/>
          <a:ext cx="11582280" cy="2728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</cdr:x>
      <cdr:y>0.46099</cdr:y>
    </cdr:from>
    <cdr:to>
      <cdr:x>1</cdr:x>
      <cdr:y>0.50914</cdr:y>
    </cdr:to>
    <cdr:sp macro="" textlink="">
      <cdr:nvSpPr>
        <cdr:cNvPr id="4" name="Прямоугольник: скругленные углы 3">
          <a:extLst xmlns:a="http://schemas.openxmlformats.org/drawingml/2006/main">
            <a:ext uri="{FF2B5EF4-FFF2-40B4-BE49-F238E27FC236}">
              <a16:creationId xmlns:a16="http://schemas.microsoft.com/office/drawing/2014/main" xmlns="" id="{C0E3FA9F-7E56-49E3-A927-5C43238175DC}"/>
            </a:ext>
          </a:extLst>
        </cdr:cNvPr>
        <cdr:cNvSpPr/>
      </cdr:nvSpPr>
      <cdr:spPr>
        <a:xfrm xmlns:a="http://schemas.openxmlformats.org/drawingml/2006/main">
          <a:off x="-359280" y="2612840"/>
          <a:ext cx="11582280" cy="2728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</cdr:x>
      <cdr:y>0.57606</cdr:y>
    </cdr:from>
    <cdr:to>
      <cdr:x>1</cdr:x>
      <cdr:y>0.72484</cdr:y>
    </cdr:to>
    <cdr:sp macro="" textlink="">
      <cdr:nvSpPr>
        <cdr:cNvPr id="5" name="Прямоугольник: скругленные углы 4">
          <a:extLst xmlns:a="http://schemas.openxmlformats.org/drawingml/2006/main">
            <a:ext uri="{FF2B5EF4-FFF2-40B4-BE49-F238E27FC236}">
              <a16:creationId xmlns:a16="http://schemas.microsoft.com/office/drawing/2014/main" xmlns="" id="{C0E3FA9F-7E56-49E3-A927-5C43238175DC}"/>
            </a:ext>
          </a:extLst>
        </cdr:cNvPr>
        <cdr:cNvSpPr/>
      </cdr:nvSpPr>
      <cdr:spPr>
        <a:xfrm xmlns:a="http://schemas.openxmlformats.org/drawingml/2006/main">
          <a:off x="0" y="3265000"/>
          <a:ext cx="11582280" cy="8432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</cdr:x>
      <cdr:y>0.12977</cdr:y>
    </cdr:from>
    <cdr:to>
      <cdr:x>1</cdr:x>
      <cdr:y>0.17791</cdr:y>
    </cdr:to>
    <cdr:sp macro="" textlink="">
      <cdr:nvSpPr>
        <cdr:cNvPr id="6" name="Прямоугольник: скругленные углы 5">
          <a:extLst xmlns:a="http://schemas.openxmlformats.org/drawingml/2006/main">
            <a:ext uri="{FF2B5EF4-FFF2-40B4-BE49-F238E27FC236}">
              <a16:creationId xmlns:a16="http://schemas.microsoft.com/office/drawing/2014/main" xmlns="" id="{C0E3FA9F-7E56-49E3-A927-5C43238175DC}"/>
            </a:ext>
          </a:extLst>
        </cdr:cNvPr>
        <cdr:cNvSpPr/>
      </cdr:nvSpPr>
      <cdr:spPr>
        <a:xfrm xmlns:a="http://schemas.openxmlformats.org/drawingml/2006/main">
          <a:off x="0" y="735500"/>
          <a:ext cx="11582280" cy="2728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</cdr:x>
      <cdr:y>0.19512</cdr:y>
    </cdr:from>
    <cdr:to>
      <cdr:x>1</cdr:x>
      <cdr:y>0.24326</cdr:y>
    </cdr:to>
    <cdr:sp macro="" textlink="">
      <cdr:nvSpPr>
        <cdr:cNvPr id="7" name="Прямоугольник: скругленные углы 6">
          <a:extLst xmlns:a="http://schemas.openxmlformats.org/drawingml/2006/main">
            <a:ext uri="{FF2B5EF4-FFF2-40B4-BE49-F238E27FC236}">
              <a16:creationId xmlns:a16="http://schemas.microsoft.com/office/drawing/2014/main" xmlns="" id="{C0E3FA9F-7E56-49E3-A927-5C43238175DC}"/>
            </a:ext>
          </a:extLst>
        </cdr:cNvPr>
        <cdr:cNvSpPr/>
      </cdr:nvSpPr>
      <cdr:spPr>
        <a:xfrm xmlns:a="http://schemas.openxmlformats.org/drawingml/2006/main">
          <a:off x="0" y="1105900"/>
          <a:ext cx="11582280" cy="2728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0.03088</cdr:x>
      <cdr:y>0.59483</cdr:y>
    </cdr:from>
    <cdr:to>
      <cdr:x>0.98919</cdr:x>
      <cdr:y>0.73665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D0E64269-57BC-4626-A1DE-987873B79190}"/>
            </a:ext>
          </a:extLst>
        </cdr:cNvPr>
        <cdr:cNvSpPr/>
      </cdr:nvSpPr>
      <cdr:spPr>
        <a:xfrm xmlns:a="http://schemas.openxmlformats.org/drawingml/2006/main">
          <a:off x="364520" y="3361960"/>
          <a:ext cx="11312640" cy="8016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0.07268</cdr:x>
      <cdr:y>0.82705</cdr:y>
    </cdr:from>
    <cdr:to>
      <cdr:x>0.99054</cdr:x>
      <cdr:y>0.87019</cdr:y>
    </cdr:to>
    <cdr:sp macro="" textlink="">
      <cdr:nvSpPr>
        <cdr:cNvPr id="3" name="Прямоугольник: скругленные углы 2">
          <a:extLst xmlns:a="http://schemas.openxmlformats.org/drawingml/2006/main">
            <a:ext uri="{FF2B5EF4-FFF2-40B4-BE49-F238E27FC236}">
              <a16:creationId xmlns:a16="http://schemas.microsoft.com/office/drawing/2014/main" xmlns="" id="{D0E64269-57BC-4626-A1DE-987873B79190}"/>
            </a:ext>
          </a:extLst>
        </cdr:cNvPr>
        <cdr:cNvSpPr/>
      </cdr:nvSpPr>
      <cdr:spPr>
        <a:xfrm xmlns:a="http://schemas.openxmlformats.org/drawingml/2006/main">
          <a:off x="857960" y="4674480"/>
          <a:ext cx="10835080" cy="24384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</cdr:x>
      <cdr:y>0.03318</cdr:y>
    </cdr:from>
    <cdr:to>
      <cdr:x>0.98327</cdr:x>
      <cdr:y>0.09128</cdr:y>
    </cdr:to>
    <cdr:sp macro="" textlink="">
      <cdr:nvSpPr>
        <cdr:cNvPr id="4" name="Прямоугольник: скругленные углы 3">
          <a:extLst xmlns:a="http://schemas.openxmlformats.org/drawingml/2006/main">
            <a:ext uri="{FF2B5EF4-FFF2-40B4-BE49-F238E27FC236}">
              <a16:creationId xmlns:a16="http://schemas.microsoft.com/office/drawing/2014/main" xmlns="" id="{D0E64269-57BC-4626-A1DE-987873B79190}"/>
            </a:ext>
          </a:extLst>
        </cdr:cNvPr>
        <cdr:cNvSpPr/>
      </cdr:nvSpPr>
      <cdr:spPr>
        <a:xfrm xmlns:a="http://schemas.openxmlformats.org/drawingml/2006/main">
          <a:off x="0" y="187560"/>
          <a:ext cx="11607240" cy="32838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0.01071</cdr:x>
      <cdr:y>0.11476</cdr:y>
    </cdr:from>
    <cdr:to>
      <cdr:x>0.99054</cdr:x>
      <cdr:y>0.18694</cdr:y>
    </cdr:to>
    <cdr:sp macro="" textlink="">
      <cdr:nvSpPr>
        <cdr:cNvPr id="5" name="Прямоугольник: скругленные углы 4">
          <a:extLst xmlns:a="http://schemas.openxmlformats.org/drawingml/2006/main">
            <a:ext uri="{FF2B5EF4-FFF2-40B4-BE49-F238E27FC236}">
              <a16:creationId xmlns:a16="http://schemas.microsoft.com/office/drawing/2014/main" xmlns="" id="{D0E64269-57BC-4626-A1DE-987873B79190}"/>
            </a:ext>
          </a:extLst>
        </cdr:cNvPr>
        <cdr:cNvSpPr/>
      </cdr:nvSpPr>
      <cdr:spPr>
        <a:xfrm xmlns:a="http://schemas.openxmlformats.org/drawingml/2006/main">
          <a:off x="126400" y="648600"/>
          <a:ext cx="11566640" cy="4080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0.02448</cdr:x>
      <cdr:y>0.19106</cdr:y>
    </cdr:from>
    <cdr:to>
      <cdr:x>0.98833</cdr:x>
      <cdr:y>0.25657</cdr:y>
    </cdr:to>
    <cdr:sp macro="" textlink="">
      <cdr:nvSpPr>
        <cdr:cNvPr id="6" name="Прямоугольник: скругленные углы 5">
          <a:extLst xmlns:a="http://schemas.openxmlformats.org/drawingml/2006/main">
            <a:ext uri="{FF2B5EF4-FFF2-40B4-BE49-F238E27FC236}">
              <a16:creationId xmlns:a16="http://schemas.microsoft.com/office/drawing/2014/main" xmlns="" id="{D0E64269-57BC-4626-A1DE-987873B79190}"/>
            </a:ext>
          </a:extLst>
        </cdr:cNvPr>
        <cdr:cNvSpPr/>
      </cdr:nvSpPr>
      <cdr:spPr>
        <a:xfrm xmlns:a="http://schemas.openxmlformats.org/drawingml/2006/main">
          <a:off x="288960" y="1079880"/>
          <a:ext cx="11378040" cy="37024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0.02792</cdr:x>
      <cdr:y>0.42824</cdr:y>
    </cdr:from>
    <cdr:to>
      <cdr:x>0.98833</cdr:x>
      <cdr:y>0.57372</cdr:y>
    </cdr:to>
    <cdr:sp macro="" textlink="">
      <cdr:nvSpPr>
        <cdr:cNvPr id="7" name="Прямоугольник: скругленные углы 6">
          <a:extLst xmlns:a="http://schemas.openxmlformats.org/drawingml/2006/main">
            <a:ext uri="{FF2B5EF4-FFF2-40B4-BE49-F238E27FC236}">
              <a16:creationId xmlns:a16="http://schemas.microsoft.com/office/drawing/2014/main" xmlns="" id="{D0E64269-57BC-4626-A1DE-987873B79190}"/>
            </a:ext>
          </a:extLst>
        </cdr:cNvPr>
        <cdr:cNvSpPr/>
      </cdr:nvSpPr>
      <cdr:spPr>
        <a:xfrm xmlns:a="http://schemas.openxmlformats.org/drawingml/2006/main">
          <a:off x="329600" y="2420400"/>
          <a:ext cx="11337400" cy="82224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0.09274</cdr:x>
      <cdr:y>0.83232</cdr:y>
    </cdr:from>
    <cdr:to>
      <cdr:x>0.28684</cdr:x>
      <cdr:y>0.97854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C75B2A0E-1E9A-475E-8213-71D3D4C05AB6}"/>
            </a:ext>
          </a:extLst>
        </cdr:cNvPr>
        <cdr:cNvSpPr/>
      </cdr:nvSpPr>
      <cdr:spPr>
        <a:xfrm xmlns:a="http://schemas.openxmlformats.org/drawingml/2006/main">
          <a:off x="548600" y="3912040"/>
          <a:ext cx="1148080" cy="68724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0.0364</cdr:x>
      <cdr:y>0.53949</cdr:y>
    </cdr:from>
    <cdr:to>
      <cdr:x>0.25111</cdr:x>
      <cdr:y>0.64908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C75B2A0E-1E9A-475E-8213-71D3D4C05AB6}"/>
            </a:ext>
          </a:extLst>
        </cdr:cNvPr>
        <cdr:cNvSpPr/>
      </cdr:nvSpPr>
      <cdr:spPr>
        <a:xfrm xmlns:a="http://schemas.openxmlformats.org/drawingml/2006/main">
          <a:off x="194640" y="2716481"/>
          <a:ext cx="1148080" cy="55184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9ACE9-A79A-4C8D-9E96-1C9DBE478D82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85DF3-73BD-4AD0-849D-E6A34C58D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85DF3-73BD-4AD0-849D-E6A34C58DEE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4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85DF3-73BD-4AD0-849D-E6A34C58DEE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5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85DF3-73BD-4AD0-849D-E6A34C58DEE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85DF3-73BD-4AD0-849D-E6A34C58DEE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3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85DF3-73BD-4AD0-849D-E6A34C58DEE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85DF3-73BD-4AD0-849D-E6A34C58DEE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1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85DF3-73BD-4AD0-849D-E6A34C58DEE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6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1BC4164-2F51-4DF2-83A7-6EBDDA27443E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3532E0-DDD0-4F1C-A6B6-0B7D9FD0FBA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089B999-100A-48B9-8884-469AE11A8161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2C2FFC6-F8E2-4F71-8B8F-08B069A18940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9F9D641-B570-4F02-B0BB-DCC3038868A9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C1696F-55F2-427E-9E32-B0C5AF0FE8D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866FC66-6635-4AD8-8B71-632108AA176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8DCDE5E-72D7-4B1F-AFA2-AB41F237682C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7B0D5D4-C83E-4A79-8AB4-1893C84D83F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FADD2AB-6EFE-4CA7-B97A-2594CDD24A8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EB19515-B1E4-40C3-A8C9-05213155F3D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9EB1F2-9A12-4858-A7E1-663F237C84C7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0F67B4-8590-4088-9B45-9CEF63612BA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CE4D80A-BFC3-46C1-9839-9F4B40215B8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6F7E16E-A808-4E61-8705-8CA750C22E59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32F9947-8198-4A2A-9B37-D7625F3DEB7D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A61DC05-DE35-47CA-900F-63D7AF3A92F1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8EF0674-57D4-43AB-8B82-0EF4CF0547AC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51A76B0-3081-43E0-9E04-50DE2A7D6F5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0377BFA-951B-41D5-8B93-2EE40586625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3FE9477-E779-42BF-A63F-5CF537D4AB7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93CFAC4-B89F-4CD0-AE32-FB579A92FA9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27BC398-ECB6-486D-87D9-23CEB5E65B6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301A4F1-72D4-49EA-A7AB-ABF7F065EF6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63BB31E-6DAE-41ED-BD8F-DBA75019EE3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C88F76E-1583-4618-B1F4-CBD12A5CDAFE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D8EE82E-B3D6-4630-A5C0-1A065ECB528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CE5CC21-39A5-432E-B90A-E607F950AF83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88A92E7-C90D-44EC-82DE-610449CBB04D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59F58DC-9EF8-47B2-9FD2-346A108BEA20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8D0E585-B8D8-4700-9BA0-BBFEE3E85062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7816C34-3D36-4773-A2D2-40451CEC33F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B874B96-193D-4B4C-818D-5C68535BBF5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4957D59-3235-4819-A0B3-5851F609EC7E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C322AE5-FF49-459F-A991-B7BCBB8ACE6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D0526B1-D512-4A51-A0FD-277E6123026C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65B846D-3F1D-4CB3-A427-D17CB26E24D1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8363CC-6383-41DB-B95F-9E659836B5A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D0A7B1E-A72F-414D-BEDC-739DD20DCFE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5E86D50-821F-4794-B542-7B98669BFF0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1DDA504-EF3B-400F-B52D-64264CEF21F9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B4D18C4-DFC4-49F1-8B6E-B36DE904F426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FC93505-89DC-4163-8D1A-692FED294EC5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92E1BA5-EE52-4FBB-8A0A-B6AAC1AFBC58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09DE70D-3A8C-406A-A02C-322B6D86EACA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0D42964-E962-447D-BD44-8D1DF64B74A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912FB7C-BBFA-4821-B044-735199EF6492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987FC07-831C-4BE1-8626-663EA600D72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914FDE8-85E6-4696-8058-A204CA435E8A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50E168F-45E6-4D13-B7BD-E160FE639A1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B9DB1DA-9C97-44AC-BEB6-BEED04F7DF7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7FC23F0-B8C2-445E-B144-C97E6349A59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EAF3035-E576-4AF3-BB7A-717CBDA034B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3F7AD28-A457-4DC5-B192-B99C07944D87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2E275C0-6613-4D57-AAE8-FA5BE85DF95A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A6141D-9FEF-4CA4-A216-DA363D1616D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44E9DDB-778D-4BC5-B23A-224930460461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E9164E91-70A0-45F4-AF64-4257E870F320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C7E92B8-DDBB-420C-9182-091CD48A54D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7812662C-AF2C-4AF9-AF5D-55E7ECC9D23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1A2C9AF-9296-41DB-BFE4-25692E603F8A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FF3E672-9A65-4346-8A61-1D861EAB200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D5D0BB5D-D751-4777-8D7C-8C9152CEDB6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F439E8D-FE6C-44EE-82DE-15E10EEC8D5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44A463E3-D5C2-4C9C-A598-2F3BE4E435F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4AED45A-0A53-42EB-8C2F-97BEED35A8B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605D744-AC83-423C-B650-849389CC308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E7D34643-DD68-4538-B7EC-E6D219FCC473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ED265C73-D2C7-4022-A0A0-974F3B8253AB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472C7FA-310F-4F56-B67B-8CE8DAB1D3AF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94547FD-1BCC-49BE-BBDA-F1931AD9D127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69D39CF-BA72-4877-9230-87DE954612E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042EC76C-FB8D-4D5D-A322-FA37852E549F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058CBB3B-6011-4178-A944-1D1E3815414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BA2618F-A10E-470D-B27B-F86407B09EC8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A6DC2F61-E009-465D-A7C7-69BF5DDF15D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563816B-A5A5-4C40-AE28-32E1FB51B16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2F528BD-8887-4D17-9FA7-1057ACAC032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6B85E65-288A-4035-A147-2ED7B071DA7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E85F5F5-57FA-4905-B269-2574E270F7DE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956EBAF-7F03-4699-959E-2535F05FDD8E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BAC954A-5E4C-4D04-8806-E8A7DF49EF77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865F53D-E9E6-48B0-9469-F1C10A9BA927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6BE6268-C3BA-4EBC-9812-FC42DC8909F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Golos Tex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E117862-6E97-49DE-81E1-E5CA9D3DFB9E}" type="slidenum">
              <a:rPr lang="ru-RU" sz="1200" b="0" strike="noStrike" spc="-1">
                <a:solidFill>
                  <a:srgbClr val="8B8B8B"/>
                </a:solidFill>
                <a:latin typeface="Golos Text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Golos Tex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A0BBC6B-ABD1-4F17-B350-BD95D5299624}" type="slidenum">
              <a:rPr lang="ru-RU" sz="1200" b="0" strike="noStrike" spc="-1">
                <a:solidFill>
                  <a:srgbClr val="8B8B8B"/>
                </a:solidFill>
                <a:latin typeface="Golos Text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Golos Tex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736A667-70FF-42B5-A2F7-46F510AF549E}" type="slidenum">
              <a:rPr lang="ru-RU" sz="1200" b="0" strike="noStrike" spc="-1">
                <a:solidFill>
                  <a:srgbClr val="8B8B8B"/>
                </a:solidFill>
                <a:latin typeface="Golos Text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Golos Tex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16293F-EE4A-4E6B-A7B3-7C8C55EFCEDE}" type="slidenum">
              <a:rPr lang="ru-RU" sz="1200" b="0" strike="noStrike" spc="-1">
                <a:solidFill>
                  <a:srgbClr val="8B8B8B"/>
                </a:solidFill>
                <a:latin typeface="Golos Text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Golos Tex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478CEA4-54B6-4988-A3D2-1C7237AADB7E}" type="slidenum">
              <a:rPr lang="ru-RU" sz="1200" b="0" strike="noStrike" spc="-1">
                <a:solidFill>
                  <a:srgbClr val="8B8B8B"/>
                </a:solidFill>
                <a:latin typeface="Golos Text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Golos Tex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4AED1C-0F07-4084-BDF2-9C4C6BCCC1A1}" type="slidenum">
              <a:rPr lang="ru-RU" sz="1200" b="0" strike="noStrike" spc="-1">
                <a:solidFill>
                  <a:srgbClr val="8B8B8B"/>
                </a:solidFill>
                <a:latin typeface="Golos Text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49" name="PlaceHolder 4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Golos Tex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BC0CD3D-32B9-4801-8896-8A945667438D}" type="slidenum">
              <a:rPr lang="ru-RU" sz="1200" b="0" strike="noStrike" spc="-1">
                <a:solidFill>
                  <a:srgbClr val="8B8B8B"/>
                </a:solidFill>
                <a:latin typeface="Golos Text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Рисунок 3"/>
          <p:cNvPicPr/>
          <p:nvPr/>
        </p:nvPicPr>
        <p:blipFill>
          <a:blip r:embed="rId2"/>
          <a:stretch/>
        </p:blipFill>
        <p:spPr>
          <a:xfrm>
            <a:off x="0" y="72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880479" y="3098340"/>
            <a:ext cx="10430442" cy="8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sz="2400" dirty="0"/>
              <a:t/>
            </a:r>
            <a:br>
              <a:rPr sz="2400" dirty="0"/>
            </a:br>
            <a:r>
              <a:rPr lang="ru-RU" sz="4000" spc="-1" dirty="0">
                <a:solidFill>
                  <a:srgbClr val="FFFFFF"/>
                </a:solidFill>
                <a:latin typeface="Golos Text Black" panose="020B0903020202020204" pitchFamily="34" charset="-52"/>
                <a:ea typeface="DejaVu Sans"/>
                <a:cs typeface="Golos Text Black" panose="020B0903020202020204" pitchFamily="34" charset="-52"/>
              </a:rPr>
              <a:t>Университетский округ </a:t>
            </a:r>
            <a:r>
              <a:rPr lang="ru-RU" sz="4000" spc="-1" dirty="0" smtClean="0">
                <a:solidFill>
                  <a:srgbClr val="FFFFFF"/>
                </a:solidFill>
                <a:latin typeface="Golos Text Black" panose="020B0903020202020204" pitchFamily="34" charset="-52"/>
                <a:ea typeface="DejaVu Sans"/>
                <a:cs typeface="Golos Text Black" panose="020B0903020202020204" pitchFamily="34" charset="-52"/>
              </a:rPr>
              <a:t/>
            </a:r>
            <a:br>
              <a:rPr lang="ru-RU" sz="4000" spc="-1" dirty="0" smtClean="0">
                <a:solidFill>
                  <a:srgbClr val="FFFFFF"/>
                </a:solidFill>
                <a:latin typeface="Golos Text Black" panose="020B0903020202020204" pitchFamily="34" charset="-52"/>
                <a:ea typeface="DejaVu Sans"/>
                <a:cs typeface="Golos Text Black" panose="020B0903020202020204" pitchFamily="34" charset="-52"/>
              </a:rPr>
            </a:br>
            <a:r>
              <a:rPr lang="ru-RU" sz="4000" spc="-1" dirty="0" smtClean="0">
                <a:solidFill>
                  <a:srgbClr val="FFFFFF"/>
                </a:solidFill>
                <a:latin typeface="Golos Text Black" panose="020B0903020202020204" pitchFamily="34" charset="-52"/>
                <a:ea typeface="DejaVu Sans"/>
                <a:cs typeface="Golos Text Black" panose="020B0903020202020204" pitchFamily="34" charset="-52"/>
              </a:rPr>
              <a:t>как </a:t>
            </a:r>
            <a:r>
              <a:rPr lang="ru-RU" sz="4000" spc="-1" dirty="0">
                <a:solidFill>
                  <a:srgbClr val="FFFFFF"/>
                </a:solidFill>
                <a:latin typeface="Golos Text Black" panose="020B0903020202020204" pitchFamily="34" charset="-52"/>
                <a:ea typeface="DejaVu Sans"/>
                <a:cs typeface="Golos Text Black" panose="020B0903020202020204" pitchFamily="34" charset="-52"/>
              </a:rPr>
              <a:t>сетевая модель повышения качества образования в Пермском крае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subTitle"/>
          </p:nvPr>
        </p:nvSpPr>
        <p:spPr>
          <a:xfrm>
            <a:off x="6241142" y="5139720"/>
            <a:ext cx="5405103" cy="109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 dirty="0" smtClean="0">
                <a:solidFill>
                  <a:srgbClr val="FFFFFF"/>
                </a:solidFill>
                <a:latin typeface="Golos Text"/>
              </a:rPr>
              <a:t>Захарова Вера </a:t>
            </a:r>
            <a:r>
              <a:rPr lang="ru-RU" sz="2000" b="1" strike="noStrike" spc="-1" dirty="0">
                <a:solidFill>
                  <a:srgbClr val="FFFFFF"/>
                </a:solidFill>
                <a:latin typeface="Golos Text"/>
              </a:rPr>
              <a:t>Анатольевна</a:t>
            </a:r>
            <a:r>
              <a:rPr lang="ru-RU" sz="2000" b="1" spc="-1" dirty="0">
                <a:solidFill>
                  <a:srgbClr val="FFFFFF"/>
                </a:solidFill>
                <a:latin typeface="Golos Text"/>
              </a:rPr>
              <a:t>, </a:t>
            </a:r>
            <a:r>
              <a:rPr lang="ru-RU" sz="2000" spc="-1" dirty="0">
                <a:solidFill>
                  <a:srgbClr val="FFFFFF"/>
                </a:solidFill>
                <a:latin typeface="Golos Text"/>
              </a:rPr>
              <a:t>кандидат </a:t>
            </a:r>
            <a:r>
              <a:rPr lang="ru-RU" sz="2000" spc="-1" dirty="0" err="1">
                <a:solidFill>
                  <a:srgbClr val="FFFFFF"/>
                </a:solidFill>
                <a:latin typeface="Golos Text"/>
              </a:rPr>
              <a:t>пед</a:t>
            </a:r>
            <a:r>
              <a:rPr lang="ru-RU" sz="2000" spc="-1" dirty="0">
                <a:solidFill>
                  <a:srgbClr val="FFFFFF"/>
                </a:solidFill>
                <a:latin typeface="Golos Text"/>
              </a:rPr>
              <a:t>. наук, руководитель центра независимой оценки качества образования ПГГПУ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91" name="TextBox 4"/>
          <p:cNvSpPr/>
          <p:nvPr/>
        </p:nvSpPr>
        <p:spPr>
          <a:xfrm>
            <a:off x="4575240" y="251280"/>
            <a:ext cx="761616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spc="-1" dirty="0" err="1" smtClean="0">
                <a:solidFill>
                  <a:srgbClr val="FFFFFF"/>
                </a:solidFill>
                <a:latin typeface="Golos Text DemiBold"/>
              </a:rPr>
              <a:t>Стажировочные</a:t>
            </a:r>
            <a:r>
              <a:rPr lang="ru-RU" sz="2400" spc="-1" dirty="0" smtClean="0">
                <a:solidFill>
                  <a:srgbClr val="FFFFFF"/>
                </a:solidFill>
                <a:latin typeface="Golos Text DemiBold"/>
              </a:rPr>
              <a:t> </a:t>
            </a:r>
            <a:r>
              <a:rPr lang="ru-RU" sz="2400" spc="-1" dirty="0">
                <a:solidFill>
                  <a:srgbClr val="FFFFFF"/>
                </a:solidFill>
                <a:latin typeface="Golos Text DemiBold"/>
              </a:rPr>
              <a:t>маршруты управленческих команд и  педагогов на базе центров инновационного опыта Пермского края» </a:t>
            </a:r>
            <a:r>
              <a:rPr lang="ru-RU" sz="2400" b="0" strike="noStrike" spc="-1" dirty="0">
                <a:solidFill>
                  <a:srgbClr val="FFFFFF"/>
                </a:solidFill>
                <a:latin typeface="Golos Text DemiBold"/>
                <a:ea typeface="DejaVu Sans"/>
              </a:rPr>
              <a:t>в 2025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A2F0AD-B696-4731-9EDC-A838FC2E0CC7}" type="slidenum">
              <a:rPr/>
              <a:pPr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" name="Диаграмма 4"/>
          <p:cNvGraphicFramePr/>
          <p:nvPr>
            <p:extLst>
              <p:ext uri="{D42A27DB-BD31-4B8C-83A1-F6EECF244321}">
                <p14:modId xmlns:p14="http://schemas.microsoft.com/office/powerpoint/2010/main" val="372706447"/>
              </p:ext>
            </p:extLst>
          </p:nvPr>
        </p:nvGraphicFramePr>
        <p:xfrm>
          <a:off x="429480" y="311760"/>
          <a:ext cx="5554800" cy="616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4" name="Диаграмма 5"/>
          <p:cNvGraphicFramePr/>
          <p:nvPr>
            <p:extLst>
              <p:ext uri="{D42A27DB-BD31-4B8C-83A1-F6EECF244321}">
                <p14:modId xmlns:p14="http://schemas.microsoft.com/office/powerpoint/2010/main" val="2388654573"/>
              </p:ext>
            </p:extLst>
          </p:nvPr>
        </p:nvGraphicFramePr>
        <p:xfrm>
          <a:off x="7038000" y="311760"/>
          <a:ext cx="4571280" cy="604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216EB93-1DB4-4746-8AE4-8CDB20FE6B37}" type="slidenum">
              <a:rPr/>
              <a:pPr/>
              <a:t>10</a:t>
            </a:fld>
            <a:endParaRPr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54A1DC-A413-417A-8207-B6C41FCB0F93}"/>
              </a:ext>
            </a:extLst>
          </p:cNvPr>
          <p:cNvSpPr/>
          <p:nvPr/>
        </p:nvSpPr>
        <p:spPr>
          <a:xfrm>
            <a:off x="1899920" y="1290320"/>
            <a:ext cx="2824480" cy="52559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60A4EAA-6727-4949-A995-012B3FEDDFA0}"/>
              </a:ext>
            </a:extLst>
          </p:cNvPr>
          <p:cNvSpPr/>
          <p:nvPr/>
        </p:nvSpPr>
        <p:spPr>
          <a:xfrm>
            <a:off x="6664960" y="2458720"/>
            <a:ext cx="4378960" cy="24079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" name="Диаграмма 4"/>
          <p:cNvGraphicFramePr/>
          <p:nvPr>
            <p:extLst>
              <p:ext uri="{D42A27DB-BD31-4B8C-83A1-F6EECF244321}">
                <p14:modId xmlns:p14="http://schemas.microsoft.com/office/powerpoint/2010/main" val="3372224384"/>
              </p:ext>
            </p:extLst>
          </p:nvPr>
        </p:nvGraphicFramePr>
        <p:xfrm>
          <a:off x="203200" y="132080"/>
          <a:ext cx="5250376" cy="571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E810788-AC6E-4B09-BD3D-7C2F8992A87A}" type="slidenum">
              <a:rPr/>
              <a:pPr/>
              <a:t>11</a:t>
            </a:fld>
            <a:endParaRPr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0293499"/>
              </p:ext>
            </p:extLst>
          </p:nvPr>
        </p:nvGraphicFramePr>
        <p:xfrm>
          <a:off x="5616136" y="812800"/>
          <a:ext cx="6372664" cy="590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55848E-2EAA-4C65-B109-375D5F3A4DF1}"/>
              </a:ext>
            </a:extLst>
          </p:cNvPr>
          <p:cNvSpPr txBox="1"/>
          <p:nvPr/>
        </p:nvSpPr>
        <p:spPr>
          <a:xfrm>
            <a:off x="8473440" y="2068510"/>
            <a:ext cx="3281680" cy="92333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Учителя совмещают преподавание нескольких предметов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DFF29D-348E-4E97-A956-E8926B0689CE}"/>
              </a:ext>
            </a:extLst>
          </p:cNvPr>
          <p:cNvSpPr txBox="1"/>
          <p:nvPr/>
        </p:nvSpPr>
        <p:spPr>
          <a:xfrm>
            <a:off x="233680" y="5740120"/>
            <a:ext cx="204216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90% имеют педагогическое образование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" name="Диаграмма 6"/>
          <p:cNvGraphicFramePr/>
          <p:nvPr>
            <p:extLst>
              <p:ext uri="{D42A27DB-BD31-4B8C-83A1-F6EECF244321}">
                <p14:modId xmlns:p14="http://schemas.microsoft.com/office/powerpoint/2010/main" val="3564442985"/>
              </p:ext>
            </p:extLst>
          </p:nvPr>
        </p:nvGraphicFramePr>
        <p:xfrm>
          <a:off x="226080" y="1233000"/>
          <a:ext cx="11660400" cy="548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226080" y="242640"/>
            <a:ext cx="11660400" cy="88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strike="noStrike" spc="-1" dirty="0">
                <a:solidFill>
                  <a:srgbClr val="35236A"/>
                </a:solidFill>
                <a:latin typeface="Golos Text Medium"/>
              </a:rPr>
              <a:t>5. В чем Вы видите основную проблему низких показателей обучающихся по предмету?</a:t>
            </a:r>
            <a:endParaRPr lang="ru-RU" sz="2800" b="0" strike="noStrike" spc="-1" dirty="0">
              <a:latin typeface="Arial"/>
            </a:endParaRPr>
          </a:p>
        </p:txBody>
      </p:sp>
      <p:graphicFrame>
        <p:nvGraphicFramePr>
          <p:cNvPr id="407" name="Таблица 3"/>
          <p:cNvGraphicFramePr/>
          <p:nvPr>
            <p:extLst>
              <p:ext uri="{D42A27DB-BD31-4B8C-83A1-F6EECF244321}">
                <p14:modId xmlns:p14="http://schemas.microsoft.com/office/powerpoint/2010/main" val="3763877600"/>
              </p:ext>
            </p:extLst>
          </p:nvPr>
        </p:nvGraphicFramePr>
        <p:xfrm>
          <a:off x="9257179" y="838680"/>
          <a:ext cx="2629301" cy="3230880"/>
        </p:xfrm>
        <a:graphic>
          <a:graphicData uri="http://schemas.openxmlformats.org/drawingml/2006/table">
            <a:tbl>
              <a:tblPr/>
              <a:tblGrid>
                <a:gridCol w="2629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99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Golos Text"/>
                        </a:rPr>
                        <a:t>Другое: 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0" algn="l"/>
                        </a:tabLst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Golos Text"/>
                        </a:rPr>
                        <a:t>Низкая заинтересованность родителей в процессе обучения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4320" marR="432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752">
                <a:tc>
                  <a:txBody>
                    <a:bodyPr/>
                    <a:lstStyle/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Golos Text"/>
                        </a:rPr>
                        <a:t>Слабый контроль за успеваемостью детей родителями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4320" marR="432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0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20" marR="432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0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20" marR="432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0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20" marR="432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08" name="Прямоугольник: скругленные углы 4"/>
          <p:cNvSpPr/>
          <p:nvPr/>
        </p:nvSpPr>
        <p:spPr>
          <a:xfrm>
            <a:off x="687240" y="4403880"/>
            <a:ext cx="11043360" cy="4694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Прямоугольник: скругленные углы 4"/>
          <p:cNvSpPr/>
          <p:nvPr/>
        </p:nvSpPr>
        <p:spPr>
          <a:xfrm>
            <a:off x="687240" y="5898600"/>
            <a:ext cx="11043360" cy="456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B32A2D01-0538-43CB-BB91-85B2F8747873}" type="slidenum">
              <a:rPr/>
              <a:pPr/>
              <a:t>12</a:t>
            </a:fld>
            <a:endParaRPr/>
          </a:p>
        </p:txBody>
      </p:sp>
      <p:sp>
        <p:nvSpPr>
          <p:cNvPr id="8" name="Прямоугольник: скругленные углы 4">
            <a:extLst>
              <a:ext uri="{FF2B5EF4-FFF2-40B4-BE49-F238E27FC236}">
                <a16:creationId xmlns:a16="http://schemas.microsoft.com/office/drawing/2014/main" xmlns="" id="{3049540D-22FB-41C0-8904-989C32E619DD}"/>
              </a:ext>
            </a:extLst>
          </p:cNvPr>
          <p:cNvSpPr/>
          <p:nvPr/>
        </p:nvSpPr>
        <p:spPr>
          <a:xfrm>
            <a:off x="226080" y="1933560"/>
            <a:ext cx="8958560" cy="456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656640" y="138960"/>
            <a:ext cx="10514880" cy="103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b="0" strike="noStrike" spc="-1">
                <a:solidFill>
                  <a:srgbClr val="2D1969"/>
                </a:solidFill>
                <a:latin typeface="Golos Text Medium"/>
              </a:rPr>
              <a:t>1. </a:t>
            </a:r>
            <a:r>
              <a:rPr lang="ru-RU" sz="2800" b="0" strike="noStrike" spc="-1">
                <a:solidFill>
                  <a:srgbClr val="2D1969"/>
                </a:solidFill>
                <a:latin typeface="Golos Text Medium"/>
              </a:rPr>
              <a:t>Какими образовательными технологиями Вы пользуетесь в своей профессиональной деятельности?</a:t>
            </a:r>
            <a:r>
              <a:rPr lang="en-US" sz="2800" b="0" strike="noStrike" spc="-1">
                <a:solidFill>
                  <a:srgbClr val="2D1969"/>
                </a:solidFill>
                <a:latin typeface="Golos Text Medium"/>
              </a:rPr>
              <a:t>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97" name="TextBox 5"/>
          <p:cNvSpPr/>
          <p:nvPr/>
        </p:nvSpPr>
        <p:spPr>
          <a:xfrm>
            <a:off x="9961560" y="1276560"/>
            <a:ext cx="215136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98" name="Диаграмма 6"/>
          <p:cNvGraphicFramePr/>
          <p:nvPr>
            <p:extLst>
              <p:ext uri="{D42A27DB-BD31-4B8C-83A1-F6EECF244321}">
                <p14:modId xmlns:p14="http://schemas.microsoft.com/office/powerpoint/2010/main" val="3543266923"/>
              </p:ext>
            </p:extLst>
          </p:nvPr>
        </p:nvGraphicFramePr>
        <p:xfrm>
          <a:off x="284340" y="1276560"/>
          <a:ext cx="11623320" cy="544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AA6A922-E1BB-4359-BC67-9C5E7BC257AA}" type="slidenum">
              <a:rPr/>
              <a:pPr/>
              <a:t>13</a:t>
            </a:fld>
            <a:endParaRPr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CE05BE92-CD18-49C9-B1F5-8EFA6901A82A}"/>
              </a:ext>
            </a:extLst>
          </p:cNvPr>
          <p:cNvSpPr/>
          <p:nvPr/>
        </p:nvSpPr>
        <p:spPr>
          <a:xfrm>
            <a:off x="3159760" y="2052320"/>
            <a:ext cx="6990080" cy="2336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838080" y="253440"/>
            <a:ext cx="11220840" cy="3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3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0" strike="noStrike" spc="-1" dirty="0">
                <a:solidFill>
                  <a:srgbClr val="2D1969"/>
                </a:solidFill>
                <a:latin typeface="Golos Text Medium"/>
              </a:rPr>
              <a:t>2. Как часто в процессе преподавания Вы делаете следующее</a:t>
            </a:r>
            <a:endParaRPr lang="ru-RU" sz="2800" b="0" strike="noStrike" spc="-1" dirty="0">
              <a:latin typeface="Arial"/>
            </a:endParaRPr>
          </a:p>
        </p:txBody>
      </p:sp>
      <p:graphicFrame>
        <p:nvGraphicFramePr>
          <p:cNvPr id="400" name="Диаграмма 5"/>
          <p:cNvGraphicFramePr/>
          <p:nvPr>
            <p:extLst>
              <p:ext uri="{D42A27DB-BD31-4B8C-83A1-F6EECF244321}">
                <p14:modId xmlns:p14="http://schemas.microsoft.com/office/powerpoint/2010/main" val="3365579108"/>
              </p:ext>
            </p:extLst>
          </p:nvPr>
        </p:nvGraphicFramePr>
        <p:xfrm>
          <a:off x="218820" y="789840"/>
          <a:ext cx="11754360" cy="57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E0E2902A-B5A4-44B5-B91B-EE7E50C874F7}" type="slidenum">
              <a:rPr/>
              <a:pPr/>
              <a:t>14</a:t>
            </a:fld>
            <a:endParaRPr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68F15B18-12B0-44B9-BF59-E2648B2C629F}"/>
              </a:ext>
            </a:extLst>
          </p:cNvPr>
          <p:cNvSpPr/>
          <p:nvPr/>
        </p:nvSpPr>
        <p:spPr>
          <a:xfrm>
            <a:off x="2692400" y="1444160"/>
            <a:ext cx="9280780" cy="2336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F1805E84-9120-40A3-B3D5-9F16D9512C34}"/>
              </a:ext>
            </a:extLst>
          </p:cNvPr>
          <p:cNvSpPr/>
          <p:nvPr/>
        </p:nvSpPr>
        <p:spPr>
          <a:xfrm>
            <a:off x="2956560" y="1935480"/>
            <a:ext cx="9016620" cy="2336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59280" y="414000"/>
            <a:ext cx="11794320" cy="51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0" strike="noStrike" spc="-1">
                <a:solidFill>
                  <a:srgbClr val="002060"/>
                </a:solidFill>
                <a:latin typeface="Golos Text Medium"/>
              </a:rPr>
              <a:t>3. Для каждой строки ниже укажите, насколько Вы нуждаетесь</a:t>
            </a:r>
            <a:r>
              <a:rPr sz="2800"/>
              <a:t/>
            </a:r>
            <a:br>
              <a:rPr sz="2800"/>
            </a:br>
            <a:r>
              <a:rPr lang="ru-RU" sz="2800" b="0" strike="noStrike" spc="-1">
                <a:solidFill>
                  <a:srgbClr val="002060"/>
                </a:solidFill>
                <a:latin typeface="Golos Text Medium"/>
              </a:rPr>
              <a:t>в профессиональном развитии по данному направлению</a:t>
            </a:r>
            <a:r>
              <a:rPr sz="2800"/>
              <a:t/>
            </a:r>
            <a:br>
              <a:rPr sz="2800"/>
            </a:br>
            <a:endParaRPr lang="ru-RU" sz="2800" b="0" strike="noStrike" spc="-1">
              <a:latin typeface="Arial"/>
            </a:endParaRPr>
          </a:p>
        </p:txBody>
      </p:sp>
      <p:graphicFrame>
        <p:nvGraphicFramePr>
          <p:cNvPr id="402" name="Диаграмма 7"/>
          <p:cNvGraphicFramePr/>
          <p:nvPr>
            <p:extLst>
              <p:ext uri="{D42A27DB-BD31-4B8C-83A1-F6EECF244321}">
                <p14:modId xmlns:p14="http://schemas.microsoft.com/office/powerpoint/2010/main" val="1230014122"/>
              </p:ext>
            </p:extLst>
          </p:nvPr>
        </p:nvGraphicFramePr>
        <p:xfrm>
          <a:off x="359280" y="1053000"/>
          <a:ext cx="11582280" cy="566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A7549062-5E11-4EDE-81FE-3C37699A2F30}" type="slidenum">
              <a:rPr/>
              <a:pPr/>
              <a:t>15</a:t>
            </a:fld>
            <a:endParaRPr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C0E3FA9F-7E56-49E3-A927-5C43238175DC}"/>
              </a:ext>
            </a:extLst>
          </p:cNvPr>
          <p:cNvSpPr/>
          <p:nvPr/>
        </p:nvSpPr>
        <p:spPr>
          <a:xfrm>
            <a:off x="243840" y="3342640"/>
            <a:ext cx="11697720" cy="27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137160" y="100800"/>
            <a:ext cx="11917080" cy="105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strike="noStrike" spc="-1">
                <a:solidFill>
                  <a:srgbClr val="002060"/>
                </a:solidFill>
                <a:latin typeface="Golos Text Medium"/>
              </a:rPr>
              <a:t>4. Испытываете ли Вы необходимость в приобретении знаний и освоении методов/технологий/приемов в следующих областях:</a:t>
            </a:r>
            <a:r>
              <a:rPr lang="ru-RU" sz="2800" b="0" strike="noStrike" spc="-1">
                <a:solidFill>
                  <a:srgbClr val="002060"/>
                </a:solidFill>
                <a:latin typeface="Golos Text Medium"/>
              </a:rPr>
              <a:t> </a:t>
            </a:r>
            <a:r>
              <a:rPr sz="2800"/>
              <a:t/>
            </a:r>
            <a:br>
              <a:rPr sz="2800"/>
            </a:br>
            <a:endParaRPr lang="ru-RU" sz="2800" b="0" strike="noStrike" spc="-1">
              <a:latin typeface="Arial"/>
            </a:endParaRPr>
          </a:p>
        </p:txBody>
      </p:sp>
      <p:graphicFrame>
        <p:nvGraphicFramePr>
          <p:cNvPr id="404" name="Диаграмма 4"/>
          <p:cNvGraphicFramePr/>
          <p:nvPr>
            <p:extLst>
              <p:ext uri="{D42A27DB-BD31-4B8C-83A1-F6EECF244321}">
                <p14:modId xmlns:p14="http://schemas.microsoft.com/office/powerpoint/2010/main" val="781218354"/>
              </p:ext>
            </p:extLst>
          </p:nvPr>
        </p:nvGraphicFramePr>
        <p:xfrm>
          <a:off x="387240" y="886680"/>
          <a:ext cx="11804760" cy="56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A9709DB-6C9A-4C60-A3B7-7035DF20B359}" type="slidenum">
              <a:rPr/>
              <a:pPr/>
              <a:t>16</a:t>
            </a:fld>
            <a:endParaRPr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0E64269-57BC-4626-A1DE-987873B79190}"/>
              </a:ext>
            </a:extLst>
          </p:cNvPr>
          <p:cNvSpPr/>
          <p:nvPr/>
        </p:nvSpPr>
        <p:spPr>
          <a:xfrm>
            <a:off x="1402080" y="5090160"/>
            <a:ext cx="10652160" cy="274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" name="Диаграмма 6"/>
          <p:cNvGraphicFramePr/>
          <p:nvPr>
            <p:extLst>
              <p:ext uri="{D42A27DB-BD31-4B8C-83A1-F6EECF244321}">
                <p14:modId xmlns:p14="http://schemas.microsoft.com/office/powerpoint/2010/main" val="3929796511"/>
              </p:ext>
            </p:extLst>
          </p:nvPr>
        </p:nvGraphicFramePr>
        <p:xfrm>
          <a:off x="405360" y="1173600"/>
          <a:ext cx="10137240" cy="554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874440" y="510120"/>
            <a:ext cx="10514880" cy="79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strike="noStrike" spc="-1">
                <a:solidFill>
                  <a:srgbClr val="35236A"/>
                </a:solidFill>
                <a:latin typeface="Golos Text Medium"/>
              </a:rPr>
              <a:t>6. Проводите ли Вы дополнительные занятия с обучающимися по подготовке к ОГЭ, ЕГЭ?</a:t>
            </a:r>
            <a:r>
              <a:rPr lang="ru-RU" sz="2800" b="0" strike="noStrike" spc="-1">
                <a:solidFill>
                  <a:srgbClr val="35236A"/>
                </a:solidFill>
                <a:latin typeface="Golos Text Medium"/>
              </a:rPr>
              <a:t> </a:t>
            </a:r>
            <a:r>
              <a:rPr sz="2800"/>
              <a:t/>
            </a:r>
            <a:br>
              <a:rPr sz="2800"/>
            </a:br>
            <a:endParaRPr lang="ru-RU" sz="2800" b="0" strike="noStrike" spc="-1">
              <a:latin typeface="Arial"/>
            </a:endParaRPr>
          </a:p>
        </p:txBody>
      </p:sp>
      <p:graphicFrame>
        <p:nvGraphicFramePr>
          <p:cNvPr id="412" name="Таблица 3"/>
          <p:cNvGraphicFramePr/>
          <p:nvPr>
            <p:extLst>
              <p:ext uri="{D42A27DB-BD31-4B8C-83A1-F6EECF244321}">
                <p14:modId xmlns:p14="http://schemas.microsoft.com/office/powerpoint/2010/main" val="801372275"/>
              </p:ext>
            </p:extLst>
          </p:nvPr>
        </p:nvGraphicFramePr>
        <p:xfrm>
          <a:off x="9782640" y="1156680"/>
          <a:ext cx="2353320" cy="3596640"/>
        </p:xfrm>
        <a:graphic>
          <a:graphicData uri="http://schemas.openxmlformats.org/drawingml/2006/table">
            <a:tbl>
              <a:tblPr/>
              <a:tblGrid>
                <a:gridCol w="2353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5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Golos Text"/>
                        </a:rPr>
                        <a:t>Другое: 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0" algn="l"/>
                        </a:tabLs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Golos Text"/>
                        </a:rPr>
                        <a:t>Методика написания изложения, сочинения-рассуждения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0" algn="l"/>
                        </a:tabLs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Предметы не входят в ОГЭ, ЕГЭ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0" algn="l"/>
                        </a:tabLs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Не выбрали предмет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0" algn="l"/>
                        </a:tabLs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Систематический тренинг с ФИПИ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0" algn="l"/>
                        </a:tabLs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Оформление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704">
                <a:tc>
                  <a:txBody>
                    <a:bodyPr/>
                    <a:lstStyle/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Golos Text"/>
                        </a:rPr>
                        <a:t>Готовлю к ВПР 4 класс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Ничего не провожу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7560" marR="7560"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E952EB4-3D4F-4C17-AB33-981E111D6938}" type="slidenum">
              <a:rPr/>
              <a:pPr/>
              <a:t>17</a:t>
            </a:fld>
            <a:endParaRPr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12976A0C-A520-4040-AEEE-9FA7D2CC6BBE}"/>
              </a:ext>
            </a:extLst>
          </p:cNvPr>
          <p:cNvSpPr/>
          <p:nvPr/>
        </p:nvSpPr>
        <p:spPr>
          <a:xfrm>
            <a:off x="182880" y="5334000"/>
            <a:ext cx="11826240" cy="1013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Box 7"/>
          <p:cNvSpPr/>
          <p:nvPr/>
        </p:nvSpPr>
        <p:spPr>
          <a:xfrm>
            <a:off x="329760" y="191160"/>
            <a:ext cx="476064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35236A"/>
                </a:solidFill>
                <a:latin typeface="Arial"/>
                <a:ea typeface="DejaVu Sans"/>
              </a:rPr>
              <a:t>7. Проводится ли в Вашей образовательной организации внутришкольный мониторинг качества образования?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414" name="Диаграмма 9"/>
          <p:cNvGraphicFramePr/>
          <p:nvPr>
            <p:extLst>
              <p:ext uri="{D42A27DB-BD31-4B8C-83A1-F6EECF244321}">
                <p14:modId xmlns:p14="http://schemas.microsoft.com/office/powerpoint/2010/main" val="1326053255"/>
              </p:ext>
            </p:extLst>
          </p:nvPr>
        </p:nvGraphicFramePr>
        <p:xfrm>
          <a:off x="329760" y="1815120"/>
          <a:ext cx="5174640" cy="467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5" name="Диаграмма 10"/>
          <p:cNvGraphicFramePr/>
          <p:nvPr>
            <p:extLst>
              <p:ext uri="{D42A27DB-BD31-4B8C-83A1-F6EECF244321}">
                <p14:modId xmlns:p14="http://schemas.microsoft.com/office/powerpoint/2010/main" val="2122236528"/>
              </p:ext>
            </p:extLst>
          </p:nvPr>
        </p:nvGraphicFramePr>
        <p:xfrm>
          <a:off x="6428520" y="1502280"/>
          <a:ext cx="5305680" cy="521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6" name="Прямоугольник 2"/>
          <p:cNvSpPr/>
          <p:nvPr/>
        </p:nvSpPr>
        <p:spPr>
          <a:xfrm>
            <a:off x="5943600" y="191160"/>
            <a:ext cx="609516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35236A"/>
                </a:solidFill>
                <a:latin typeface="Arial"/>
                <a:ea typeface="DejaVu Sans"/>
              </a:rPr>
              <a:t>8. Знакомы ли Вы с положением о формах, порядке, периодичности текущего контроля и промежуточной аттестации в Вашей школе?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4F70330-F9B8-45EB-9D75-BF4A033ED80F}" type="slidenum">
              <a:rPr/>
              <a:p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7" name="Диаграмма 5"/>
          <p:cNvGraphicFramePr/>
          <p:nvPr>
            <p:extLst>
              <p:ext uri="{D42A27DB-BD31-4B8C-83A1-F6EECF244321}">
                <p14:modId xmlns:p14="http://schemas.microsoft.com/office/powerpoint/2010/main" val="1007949311"/>
              </p:ext>
            </p:extLst>
          </p:nvPr>
        </p:nvGraphicFramePr>
        <p:xfrm>
          <a:off x="484920" y="1156680"/>
          <a:ext cx="4793040" cy="521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8" name="Прямоугольник 2"/>
          <p:cNvSpPr/>
          <p:nvPr/>
        </p:nvSpPr>
        <p:spPr>
          <a:xfrm>
            <a:off x="484920" y="132120"/>
            <a:ext cx="6095160" cy="74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strike="noStrike" spc="-1">
                <a:solidFill>
                  <a:srgbClr val="35236A"/>
                </a:solidFill>
                <a:latin typeface="Golos Text Medium"/>
                <a:ea typeface="DejaVu Sans"/>
              </a:rPr>
              <a:t>10.С какой периодичностью проводится мониторинг?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19" name="Прямоугольник 3"/>
          <p:cNvSpPr/>
          <p:nvPr/>
        </p:nvSpPr>
        <p:spPr>
          <a:xfrm>
            <a:off x="6095880" y="284400"/>
            <a:ext cx="609516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35236A"/>
                </a:solidFill>
                <a:latin typeface="Golos Text"/>
                <a:ea typeface="DejaVu Sans"/>
              </a:rPr>
              <a:t>11.Существует ли в Вашей образовательной организации система сбалансированных показателей внутришкольного мониторинга? 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420" name="Диаграмма 7"/>
          <p:cNvGraphicFramePr/>
          <p:nvPr>
            <p:extLst>
              <p:ext uri="{D42A27DB-BD31-4B8C-83A1-F6EECF244321}">
                <p14:modId xmlns:p14="http://schemas.microsoft.com/office/powerpoint/2010/main" val="1655275267"/>
              </p:ext>
            </p:extLst>
          </p:nvPr>
        </p:nvGraphicFramePr>
        <p:xfrm>
          <a:off x="6095880" y="1757240"/>
          <a:ext cx="5915160" cy="470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7E26F54-6E6A-4C31-B3AD-2C012D367A24}" type="slidenum">
              <a:rPr/>
              <a:pPr/>
              <a:t>19</a:t>
            </a:fld>
            <a:endParaRPr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C75B2A0E-1E9A-475E-8213-71D3D4C05AB6}"/>
              </a:ext>
            </a:extLst>
          </p:cNvPr>
          <p:cNvSpPr/>
          <p:nvPr/>
        </p:nvSpPr>
        <p:spPr>
          <a:xfrm>
            <a:off x="6248400" y="2153920"/>
            <a:ext cx="1148080" cy="11074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A3F721-0206-4A74-8B25-4939DADEDE63}"/>
              </a:ext>
            </a:extLst>
          </p:cNvPr>
          <p:cNvPicPr/>
          <p:nvPr/>
        </p:nvPicPr>
        <p:blipFill rotWithShape="1">
          <a:blip r:embed="rId2"/>
          <a:srcRect l="6850" t="18957" r="74439" b="38788"/>
          <a:stretch/>
        </p:blipFill>
        <p:spPr>
          <a:xfrm>
            <a:off x="198935" y="1393594"/>
            <a:ext cx="3269979" cy="4034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A3F721-0206-4A74-8B25-4939DADEDE63}"/>
              </a:ext>
            </a:extLst>
          </p:cNvPr>
          <p:cNvPicPr/>
          <p:nvPr/>
        </p:nvPicPr>
        <p:blipFill rotWithShape="1">
          <a:blip r:embed="rId2"/>
          <a:srcRect l="25962" t="21437" r="28361" b="38788"/>
          <a:stretch/>
        </p:blipFill>
        <p:spPr>
          <a:xfrm>
            <a:off x="3612630" y="319314"/>
            <a:ext cx="8540092" cy="61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28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Прямоугольник 2"/>
          <p:cNvSpPr/>
          <p:nvPr/>
        </p:nvSpPr>
        <p:spPr>
          <a:xfrm>
            <a:off x="304920" y="207360"/>
            <a:ext cx="5347080" cy="106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35236A"/>
                </a:solidFill>
                <a:latin typeface="Golos Text"/>
                <a:ea typeface="DejaVu Sans"/>
              </a:rPr>
              <a:t>12.Установлены ли в Вашем образовательном учреждении показатели результативности деятельности педагогов?</a:t>
            </a:r>
            <a:r>
              <a:rPr lang="ru-RU" sz="1600" b="0" strike="noStrike" spc="-1">
                <a:solidFill>
                  <a:srgbClr val="35236A"/>
                </a:solidFill>
                <a:latin typeface="Golos Text"/>
                <a:ea typeface="DejaVu Sans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2" name="Прямоугольник 3"/>
          <p:cNvSpPr/>
          <p:nvPr/>
        </p:nvSpPr>
        <p:spPr>
          <a:xfrm>
            <a:off x="5777280" y="207360"/>
            <a:ext cx="609516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35236A"/>
                </a:solidFill>
                <a:latin typeface="Golos Text"/>
                <a:ea typeface="DejaVu Sans"/>
              </a:rPr>
              <a:t>13.Существует ли система мотивации кадров к повышению результативности? Какая? 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423" name="Диаграмма 6"/>
          <p:cNvGraphicFramePr/>
          <p:nvPr>
            <p:extLst>
              <p:ext uri="{D42A27DB-BD31-4B8C-83A1-F6EECF244321}">
                <p14:modId xmlns:p14="http://schemas.microsoft.com/office/powerpoint/2010/main" val="171847602"/>
              </p:ext>
            </p:extLst>
          </p:nvPr>
        </p:nvGraphicFramePr>
        <p:xfrm>
          <a:off x="304920" y="1517040"/>
          <a:ext cx="5347080" cy="503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4" name="Диаграмма 7"/>
          <p:cNvGraphicFramePr/>
          <p:nvPr>
            <p:extLst>
              <p:ext uri="{D42A27DB-BD31-4B8C-83A1-F6EECF244321}">
                <p14:modId xmlns:p14="http://schemas.microsoft.com/office/powerpoint/2010/main" val="1243559608"/>
              </p:ext>
            </p:extLst>
          </p:nvPr>
        </p:nvGraphicFramePr>
        <p:xfrm>
          <a:off x="5971320" y="1292040"/>
          <a:ext cx="5721120" cy="506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43B6DC65-1341-4AEA-AD17-94C906A2F672}" type="slidenum">
              <a:rPr/>
              <a:pPr/>
              <a:t>20</a:t>
            </a:fld>
            <a:endParaRPr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F3F81EC-8A83-4125-B695-30DB2AACC1D9}"/>
              </a:ext>
            </a:extLst>
          </p:cNvPr>
          <p:cNvSpPr/>
          <p:nvPr/>
        </p:nvSpPr>
        <p:spPr>
          <a:xfrm>
            <a:off x="386080" y="1808480"/>
            <a:ext cx="1148080" cy="81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Прямоугольник 2"/>
          <p:cNvSpPr/>
          <p:nvPr/>
        </p:nvSpPr>
        <p:spPr>
          <a:xfrm>
            <a:off x="80280" y="198000"/>
            <a:ext cx="530856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35236A"/>
                </a:solidFill>
                <a:latin typeface="Golos Text"/>
                <a:ea typeface="DejaVu Sans"/>
              </a:rPr>
              <a:t>14. Какие результаты федеральной системы мониторинга учитываются при оценке Вашей работы:</a:t>
            </a:r>
            <a:r>
              <a:rPr lang="ru-RU" sz="1600" b="0" strike="noStrike" spc="-1">
                <a:solidFill>
                  <a:srgbClr val="35236A"/>
                </a:solidFill>
                <a:latin typeface="Golos Text"/>
                <a:ea typeface="DejaVu Sans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6" name="Прямоугольник 3"/>
          <p:cNvSpPr/>
          <p:nvPr/>
        </p:nvSpPr>
        <p:spPr>
          <a:xfrm>
            <a:off x="6121440" y="146160"/>
            <a:ext cx="6095160" cy="161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35236A"/>
                </a:solidFill>
                <a:latin typeface="Golos Text"/>
                <a:ea typeface="DejaVu Sans"/>
              </a:rPr>
              <a:t>15.Какие региональные (муниципальные) системы мониторинга системы образования учитываются при оценке Вашей работы: 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427" name="Диаграмма 8"/>
          <p:cNvGraphicFramePr/>
          <p:nvPr>
            <p:extLst>
              <p:ext uri="{D42A27DB-BD31-4B8C-83A1-F6EECF244321}">
                <p14:modId xmlns:p14="http://schemas.microsoft.com/office/powerpoint/2010/main" val="2844284302"/>
              </p:ext>
            </p:extLst>
          </p:nvPr>
        </p:nvGraphicFramePr>
        <p:xfrm>
          <a:off x="448920" y="1161720"/>
          <a:ext cx="5369400" cy="536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8" name="Диаграмма 9"/>
          <p:cNvGraphicFramePr/>
          <p:nvPr>
            <p:extLst>
              <p:ext uri="{D42A27DB-BD31-4B8C-83A1-F6EECF244321}">
                <p14:modId xmlns:p14="http://schemas.microsoft.com/office/powerpoint/2010/main" val="1042723670"/>
              </p:ext>
            </p:extLst>
          </p:nvPr>
        </p:nvGraphicFramePr>
        <p:xfrm>
          <a:off x="6262200" y="1600200"/>
          <a:ext cx="5472000" cy="47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37A4690-290B-43CC-8156-07097232E72A}" type="slidenum">
              <a:rPr/>
              <a:pPr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Прямоугольник 2"/>
          <p:cNvSpPr/>
          <p:nvPr/>
        </p:nvSpPr>
        <p:spPr>
          <a:xfrm>
            <a:off x="0" y="336960"/>
            <a:ext cx="609516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35236A"/>
                </a:solidFill>
                <a:latin typeface="Golos Text"/>
                <a:ea typeface="DejaVu Sans"/>
              </a:rPr>
              <a:t>16. Проводится ли в Вашей школе дополнительный внешний мониторинг (независимая оценка) образования? 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430" name="Диаграмма 7"/>
          <p:cNvGraphicFramePr/>
          <p:nvPr>
            <p:extLst>
              <p:ext uri="{D42A27DB-BD31-4B8C-83A1-F6EECF244321}">
                <p14:modId xmlns:p14="http://schemas.microsoft.com/office/powerpoint/2010/main" val="1192964318"/>
              </p:ext>
            </p:extLst>
          </p:nvPr>
        </p:nvGraphicFramePr>
        <p:xfrm>
          <a:off x="388080" y="1600200"/>
          <a:ext cx="5513400" cy="496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1" name="Прямоугольник 5"/>
          <p:cNvSpPr/>
          <p:nvPr/>
        </p:nvSpPr>
        <p:spPr>
          <a:xfrm>
            <a:off x="7246080" y="336960"/>
            <a:ext cx="47653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35236A"/>
                </a:solidFill>
                <a:latin typeface="Golos Text"/>
                <a:ea typeface="DejaVu Sans"/>
              </a:rPr>
              <a:t>16.1. Если Вы выбрали вариант "да", то какой: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432" name="Диаграмма 8"/>
          <p:cNvGraphicFramePr/>
          <p:nvPr/>
        </p:nvGraphicFramePr>
        <p:xfrm>
          <a:off x="7121160" y="1352520"/>
          <a:ext cx="4571280" cy="488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BA6C435-5B94-4C24-8A67-33F7CAA29903}" type="slidenum">
              <a:rPr/>
              <a:pPr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Прямоугольник 2"/>
          <p:cNvSpPr/>
          <p:nvPr/>
        </p:nvSpPr>
        <p:spPr>
          <a:xfrm>
            <a:off x="110880" y="256680"/>
            <a:ext cx="1180332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19. Участвует ли Ваша образовательная организация в каком-либо проекте, направленном на развитие системы менеджмента качества образования? Выберите один или несколько вариантов ответов 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434" name="Диаграмма 4"/>
          <p:cNvGraphicFramePr/>
          <p:nvPr>
            <p:extLst>
              <p:ext uri="{D42A27DB-BD31-4B8C-83A1-F6EECF244321}">
                <p14:modId xmlns:p14="http://schemas.microsoft.com/office/powerpoint/2010/main" val="3702082168"/>
              </p:ext>
            </p:extLst>
          </p:nvPr>
        </p:nvGraphicFramePr>
        <p:xfrm>
          <a:off x="318600" y="1454760"/>
          <a:ext cx="11595600" cy="512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F540298-BC97-4A33-87E3-DEA3FCAF2277}" type="slidenum">
              <a:rPr/>
              <a:pPr/>
              <a:t>23</a:t>
            </a:fld>
            <a:endParaRPr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4DFD1F4-26AE-4ECE-A36F-E09792A5BFBC}"/>
              </a:ext>
            </a:extLst>
          </p:cNvPr>
          <p:cNvSpPr/>
          <p:nvPr/>
        </p:nvSpPr>
        <p:spPr>
          <a:xfrm>
            <a:off x="9702800" y="1314000"/>
            <a:ext cx="1767840" cy="54068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Прямоугольник 2"/>
          <p:cNvSpPr/>
          <p:nvPr/>
        </p:nvSpPr>
        <p:spPr>
          <a:xfrm>
            <a:off x="207720" y="113040"/>
            <a:ext cx="5430240" cy="161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35236A"/>
                </a:solidFill>
                <a:latin typeface="Golos Text"/>
                <a:ea typeface="DejaVu Sans"/>
              </a:rPr>
              <a:t>18. Как отслеживается динамика результатов в Вашей образовательной организации? Выберите один или несколько вариантов ответов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36" name="Прямоугольник 3"/>
          <p:cNvSpPr/>
          <p:nvPr/>
        </p:nvSpPr>
        <p:spPr>
          <a:xfrm>
            <a:off x="5638680" y="247320"/>
            <a:ext cx="6095160" cy="106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35236A"/>
                </a:solidFill>
                <a:latin typeface="Golos Text"/>
                <a:ea typeface="DejaVu Sans"/>
              </a:rPr>
              <a:t>23. Оказывается ли вам методическая поддержка по внедрению и применению технологий организации проектной и исследовательской деятельности? 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437" name="Диаграмма 7"/>
          <p:cNvGraphicFramePr/>
          <p:nvPr>
            <p:extLst>
              <p:ext uri="{D42A27DB-BD31-4B8C-83A1-F6EECF244321}">
                <p14:modId xmlns:p14="http://schemas.microsoft.com/office/powerpoint/2010/main" val="943933484"/>
              </p:ext>
            </p:extLst>
          </p:nvPr>
        </p:nvGraphicFramePr>
        <p:xfrm>
          <a:off x="388080" y="1918800"/>
          <a:ext cx="4765320" cy="461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8" name="Диаграмма 8"/>
          <p:cNvGraphicFramePr/>
          <p:nvPr>
            <p:extLst>
              <p:ext uri="{D42A27DB-BD31-4B8C-83A1-F6EECF244321}">
                <p14:modId xmlns:p14="http://schemas.microsoft.com/office/powerpoint/2010/main" val="2247591290"/>
              </p:ext>
            </p:extLst>
          </p:nvPr>
        </p:nvGraphicFramePr>
        <p:xfrm>
          <a:off x="5999040" y="1655640"/>
          <a:ext cx="5915160" cy="488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C78ADF9-09AF-47A6-AD31-768CE3F5BCB0}" type="slidenum">
              <a:rPr/>
              <a:pPr/>
              <a:t>24</a:t>
            </a:fld>
            <a:endParaRPr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BF116C9-28E6-4387-AE21-0A61CEB00381}"/>
              </a:ext>
            </a:extLst>
          </p:cNvPr>
          <p:cNvSpPr/>
          <p:nvPr/>
        </p:nvSpPr>
        <p:spPr>
          <a:xfrm>
            <a:off x="497840" y="2072640"/>
            <a:ext cx="4368800" cy="11074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559457" y="1219772"/>
            <a:ext cx="11059886" cy="285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</a:pPr>
            <a:r>
              <a:rPr lang="ru-RU" b="1" strike="noStrike" spc="-1" dirty="0">
                <a:solidFill>
                  <a:srgbClr val="FF7E00"/>
                </a:solidFill>
                <a:latin typeface="Golos Text"/>
              </a:rPr>
              <a:t>Создание стажировочных маршрутов </a:t>
            </a:r>
            <a:r>
              <a:rPr dirty="0"/>
              <a:t/>
            </a:r>
            <a:br>
              <a:rPr dirty="0"/>
            </a:br>
            <a:r>
              <a:rPr lang="ru-RU" b="1" strike="noStrike" spc="-1" dirty="0">
                <a:solidFill>
                  <a:srgbClr val="FF7E00"/>
                </a:solidFill>
                <a:latin typeface="Golos Text"/>
              </a:rPr>
              <a:t>для участников сетевых рабочих групп 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1E1146"/>
                </a:solidFill>
                <a:latin typeface="Golos Text"/>
              </a:rPr>
              <a:t>Проектировочный этап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C7CEA68-646E-46BF-8732-2866488B84EB}" type="slidenum">
              <a:rPr/>
              <a:pPr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Прямоугольник 3"/>
          <p:cNvSpPr/>
          <p:nvPr/>
        </p:nvSpPr>
        <p:spPr>
          <a:xfrm>
            <a:off x="423720" y="1395000"/>
            <a:ext cx="3419280" cy="4308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Заголовок 1"/>
          <p:cNvSpPr/>
          <p:nvPr/>
        </p:nvSpPr>
        <p:spPr>
          <a:xfrm>
            <a:off x="322920" y="993106"/>
            <a:ext cx="8987040" cy="42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1600" b="1" strike="noStrike" spc="-1" dirty="0">
              <a:latin typeface="Arial"/>
            </a:endParaRPr>
          </a:p>
        </p:txBody>
      </p:sp>
      <p:sp>
        <p:nvSpPr>
          <p:cNvPr id="367" name="Заголовок 1"/>
          <p:cNvSpPr/>
          <p:nvPr/>
        </p:nvSpPr>
        <p:spPr>
          <a:xfrm>
            <a:off x="550800" y="733320"/>
            <a:ext cx="756360" cy="42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PlaceHolder 1"/>
          <p:cNvSpPr>
            <a:spLocks noGrp="1"/>
          </p:cNvSpPr>
          <p:nvPr>
            <p:ph type="sldNum" idx="28"/>
          </p:nvPr>
        </p:nvSpPr>
        <p:spPr>
          <a:xfrm>
            <a:off x="10347840" y="6308640"/>
            <a:ext cx="1292400" cy="36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2400" b="0" strike="noStrike" spc="-1">
                <a:solidFill>
                  <a:srgbClr val="404040"/>
                </a:solidFill>
                <a:latin typeface="Golos Text"/>
                <a:ea typeface="Golos Tex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A330B9A-F8DF-4E9F-925E-0DE2295E4673}" type="slidenum">
              <a:rPr lang="ru-RU" sz="2400" b="0" strike="noStrike" spc="-1">
                <a:solidFill>
                  <a:srgbClr val="404040"/>
                </a:solidFill>
                <a:latin typeface="Golos Text"/>
                <a:ea typeface="Golos Text"/>
              </a:rPr>
              <a:pPr algn="r">
                <a:lnSpc>
                  <a:spcPct val="100000"/>
                </a:lnSpc>
                <a:buNone/>
              </a:pPr>
              <a:t>26</a:t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369" name="Прямая соединительная линия 2"/>
          <p:cNvSpPr/>
          <p:nvPr/>
        </p:nvSpPr>
        <p:spPr>
          <a:xfrm>
            <a:off x="742320" y="1932120"/>
            <a:ext cx="710280" cy="36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Прямая соединительная линия 15"/>
          <p:cNvSpPr/>
          <p:nvPr/>
        </p:nvSpPr>
        <p:spPr>
          <a:xfrm>
            <a:off x="8599680" y="3045960"/>
            <a:ext cx="710280" cy="36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Прямая соединительная линия 17"/>
          <p:cNvSpPr/>
          <p:nvPr/>
        </p:nvSpPr>
        <p:spPr>
          <a:xfrm>
            <a:off x="4718520" y="3049560"/>
            <a:ext cx="710280" cy="36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TextBox 21"/>
          <p:cNvSpPr/>
          <p:nvPr/>
        </p:nvSpPr>
        <p:spPr>
          <a:xfrm>
            <a:off x="387000" y="2045926"/>
            <a:ext cx="344772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9080" algn="just"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35236A"/>
                </a:solidFill>
                <a:latin typeface="Golos Text Medium"/>
                <a:ea typeface="Golos Text Medium"/>
              </a:rPr>
              <a:t>Задание 1. </a:t>
            </a:r>
            <a:r>
              <a:rPr lang="ru-RU" sz="1400" b="0" strike="noStrike" spc="-1" dirty="0">
                <a:solidFill>
                  <a:srgbClr val="35236A"/>
                </a:solidFill>
                <a:latin typeface="Golos Text Medium"/>
                <a:ea typeface="Golos Text Medium"/>
              </a:rPr>
              <a:t>Проанализируйте результаты ВПР в 5-6 классах, ОГЭ в 9-х классах и ЕГЭ в 11 классах.  Проранжируйте каждый вид результатов по убыванию: от самых высоких к самым низким. Сравните результаты обучающихся Вашего образовательного учреждения со средним результатом по муниципальному образованию, со средним результатом по Пермскому краю. </a:t>
            </a:r>
            <a:endParaRPr lang="ru-RU" sz="1400" b="0" strike="noStrike" spc="-1" dirty="0">
              <a:latin typeface="Arial"/>
            </a:endParaRPr>
          </a:p>
          <a:p>
            <a:pPr marL="19080" algn="just"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35236A"/>
                </a:solidFill>
                <a:latin typeface="Golos Text Medium"/>
                <a:ea typeface="Golos Text Medium"/>
              </a:rPr>
              <a:t>Срок выполнения: </a:t>
            </a:r>
            <a:r>
              <a:rPr lang="ru-RU" sz="1400" b="1" u="sng" strike="noStrike" spc="-1" dirty="0">
                <a:solidFill>
                  <a:srgbClr val="35236A"/>
                </a:solidFill>
                <a:latin typeface="Golos Text Medium"/>
                <a:ea typeface="Golos Text Medium"/>
              </a:rPr>
              <a:t>август-сентябрь 2025 г. </a:t>
            </a:r>
            <a:endParaRPr lang="ru-RU" sz="1400" b="1" u="sng" strike="noStrike" spc="-1" dirty="0">
              <a:latin typeface="Arial"/>
            </a:endParaRPr>
          </a:p>
        </p:txBody>
      </p:sp>
      <p:grpSp>
        <p:nvGrpSpPr>
          <p:cNvPr id="373" name="Группа 9"/>
          <p:cNvGrpSpPr/>
          <p:nvPr/>
        </p:nvGrpSpPr>
        <p:grpSpPr>
          <a:xfrm>
            <a:off x="567360" y="1465920"/>
            <a:ext cx="11013120" cy="4309920"/>
            <a:chOff x="567360" y="1393920"/>
            <a:chExt cx="11013120" cy="4309920"/>
          </a:xfrm>
        </p:grpSpPr>
        <p:sp>
          <p:nvSpPr>
            <p:cNvPr id="374" name="Прямоугольник 14"/>
            <p:cNvSpPr/>
            <p:nvPr/>
          </p:nvSpPr>
          <p:spPr>
            <a:xfrm>
              <a:off x="8161200" y="1393920"/>
              <a:ext cx="3419280" cy="43088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7154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" name="Прямоугольник 16"/>
            <p:cNvSpPr/>
            <p:nvPr/>
          </p:nvSpPr>
          <p:spPr>
            <a:xfrm>
              <a:off x="4117680" y="1395000"/>
              <a:ext cx="3419280" cy="43088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7154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" name="TextBox 18"/>
            <p:cNvSpPr/>
            <p:nvPr/>
          </p:nvSpPr>
          <p:spPr>
            <a:xfrm>
              <a:off x="567360" y="1563120"/>
              <a:ext cx="33123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35236A"/>
                  </a:solidFill>
                  <a:latin typeface="Golos Text Medium"/>
                  <a:ea typeface="Golos Text Medium"/>
                </a:rPr>
                <a:t>3.1. проектировочный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7" name="TextBox 19"/>
            <p:cNvSpPr/>
            <p:nvPr/>
          </p:nvSpPr>
          <p:spPr>
            <a:xfrm>
              <a:off x="4323600" y="1572120"/>
              <a:ext cx="22104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35236A"/>
                  </a:solidFill>
                  <a:latin typeface="Golos Text Medium"/>
                  <a:ea typeface="Golos Text Medium"/>
                </a:rPr>
                <a:t>3.2. обучающий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8" name="TextBox 20"/>
            <p:cNvSpPr/>
            <p:nvPr/>
          </p:nvSpPr>
          <p:spPr>
            <a:xfrm>
              <a:off x="8346240" y="1560240"/>
              <a:ext cx="2866320" cy="3639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35236A"/>
                  </a:solidFill>
                  <a:latin typeface="Golos Text Medium"/>
                  <a:ea typeface="Golos Text Medium"/>
                </a:rPr>
                <a:t>3.3. рефлексивн</a:t>
              </a:r>
              <a:r>
                <a:rPr lang="ru-RU" sz="1800" b="0" strike="noStrike" spc="-1">
                  <a:solidFill>
                    <a:srgbClr val="000000"/>
                  </a:solidFill>
                  <a:latin typeface="Golos Text Medium"/>
                  <a:ea typeface="Golos Text Medium"/>
                </a:rPr>
                <a:t>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9" name="TextBox 22"/>
            <p:cNvSpPr/>
            <p:nvPr/>
          </p:nvSpPr>
          <p:spPr>
            <a:xfrm>
              <a:off x="8300880" y="1930616"/>
              <a:ext cx="2985840" cy="37534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19080" algn="just">
                <a:lnSpc>
                  <a:spcPct val="100000"/>
                </a:lnSpc>
                <a:buNone/>
              </a:pPr>
              <a:r>
                <a:rPr lang="ru-RU" sz="1400" b="1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Задание 3.</a:t>
              </a:r>
              <a:r>
                <a:rPr lang="ru-RU" sz="1400" b="0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 Выберите лучшие практики в рамках содержательного направления для презентации</a:t>
              </a:r>
              <a:r>
                <a:rPr lang="en-US" sz="1400" b="0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 </a:t>
              </a:r>
              <a:r>
                <a:rPr lang="ru-RU" sz="1400" b="1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сетевыми площадками </a:t>
              </a:r>
              <a:r>
                <a:rPr lang="ru-RU" sz="1400" b="0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лучших практик на рефлексивном семинаре, который состоится на базе ПГГПУ. Это должны быть практики в рамках содержательного направления, которые будут интересны образовательным организациям, работающим в рамках других содержательных направлений.</a:t>
              </a:r>
              <a:endParaRPr lang="ru-RU" sz="1400" b="0" strike="noStrike" spc="-1" dirty="0">
                <a:latin typeface="Arial"/>
              </a:endParaRPr>
            </a:p>
            <a:p>
              <a:pPr marL="19080" algn="just">
                <a:lnSpc>
                  <a:spcPct val="100000"/>
                </a:lnSpc>
                <a:buNone/>
              </a:pPr>
              <a:r>
                <a:rPr lang="ru-RU" sz="1400" b="1" u="sng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Срок выполнения: октябрь –ноябрь 2025 г</a:t>
              </a:r>
              <a:r>
                <a:rPr lang="ru-RU" sz="1400" b="0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.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380" name="TextBox 23"/>
            <p:cNvSpPr/>
            <p:nvPr/>
          </p:nvSpPr>
          <p:spPr>
            <a:xfrm>
              <a:off x="4117680" y="1973926"/>
              <a:ext cx="3202920" cy="258386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19080" algn="just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None/>
              </a:pPr>
              <a:r>
                <a:rPr lang="ru-RU" sz="1600" b="1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Задание 2. </a:t>
              </a:r>
              <a:r>
                <a:rPr lang="ru-RU" sz="1600" b="0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Проведите отбор приемов, методов, технологий в рамках содержательного направления, направленных на повышение качества образования.</a:t>
              </a:r>
              <a:endParaRPr lang="ru-RU" sz="1600" b="0" strike="noStrike" spc="-1" dirty="0">
                <a:latin typeface="Arial"/>
              </a:endParaRPr>
            </a:p>
            <a:p>
              <a:pPr marL="19080" algn="just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None/>
              </a:pPr>
              <a:r>
                <a:rPr lang="ru-RU" sz="1600" b="1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Срок выполнения: </a:t>
              </a:r>
              <a:r>
                <a:rPr lang="ru-RU" sz="1600" b="1" u="sng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сентябрь – октябрь 2025 г. </a:t>
              </a:r>
              <a:endParaRPr lang="ru-RU" sz="1600" b="1" u="sng" strike="noStrike" spc="-1" dirty="0">
                <a:latin typeface="Arial"/>
              </a:endParaRPr>
            </a:p>
            <a:p>
              <a:pPr marL="19080" algn="just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None/>
              </a:pPr>
              <a:endParaRPr lang="ru-RU" sz="1400" b="0" strike="noStrike" spc="-1" dirty="0">
                <a:latin typeface="Arial"/>
              </a:endParaRPr>
            </a:p>
          </p:txBody>
        </p:sp>
      </p:grpSp>
      <p:sp>
        <p:nvSpPr>
          <p:cNvPr id="382" name="TextBox 24"/>
          <p:cNvSpPr/>
          <p:nvPr/>
        </p:nvSpPr>
        <p:spPr>
          <a:xfrm>
            <a:off x="423720" y="48377"/>
            <a:ext cx="11645294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1. Анкета самооценки – мониторинг профессиональных дефицитов (СП) – формирование рабочих групп.</a:t>
            </a:r>
          </a:p>
          <a:p>
            <a:r>
              <a:rPr lang="ru-RU" sz="18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2</a:t>
            </a:r>
            <a:r>
              <a:rPr lang="ru-RU" sz="16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. До 2 июня 2025 г. </a:t>
            </a:r>
            <a:r>
              <a:rPr lang="ru-RU" sz="1600" b="1" spc="-1" dirty="0">
                <a:solidFill>
                  <a:srgbClr val="35236A"/>
                </a:solidFill>
                <a:latin typeface="Golos Text"/>
                <a:ea typeface="DejaVu Sans"/>
              </a:rPr>
              <a:t>у</a:t>
            </a:r>
            <a:r>
              <a:rPr lang="ru-RU" sz="16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становочный семинар (в рамках рабочих групп ), знакомство в РГ, выдача задания № 1, подготовка планов работы (</a:t>
            </a:r>
            <a:r>
              <a:rPr lang="ru-RU" sz="1600" b="1" spc="-1" dirty="0">
                <a:solidFill>
                  <a:srgbClr val="35236A"/>
                </a:solidFill>
                <a:latin typeface="Golos Text"/>
              </a:rPr>
              <a:t>июнь- июль).  </a:t>
            </a:r>
          </a:p>
          <a:p>
            <a:r>
              <a:rPr lang="ru-RU" sz="1600" b="1" spc="-1" dirty="0">
                <a:solidFill>
                  <a:srgbClr val="35236A"/>
                </a:solidFill>
                <a:latin typeface="Golos Text"/>
              </a:rPr>
              <a:t>Торжественное открытие- 28 августа 2025 г. на базе ПГГПУ </a:t>
            </a:r>
          </a:p>
          <a:p>
            <a:pPr>
              <a:lnSpc>
                <a:spcPct val="90000"/>
              </a:lnSpc>
              <a:buNone/>
            </a:pPr>
            <a:r>
              <a:rPr lang="ru-RU" sz="1600" b="1" strike="noStrike" spc="-1" dirty="0">
                <a:solidFill>
                  <a:schemeClr val="accent3"/>
                </a:solidFill>
                <a:latin typeface="Golos Text DemiBold"/>
                <a:ea typeface="DejaVu Sans"/>
              </a:rPr>
              <a:t>3. </a:t>
            </a:r>
            <a:r>
              <a:rPr lang="ru-RU" sz="1600" b="1" strike="noStrike" spc="-1" dirty="0" err="1">
                <a:solidFill>
                  <a:srgbClr val="35236A"/>
                </a:solidFill>
                <a:latin typeface="Golos Text DemiBold"/>
                <a:ea typeface="DejaVu Sans"/>
              </a:rPr>
              <a:t>Стажировочные</a:t>
            </a:r>
            <a:r>
              <a:rPr lang="ru-RU" sz="1600" b="1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 маршруты – вебинары-консультации (август</a:t>
            </a:r>
            <a:r>
              <a:rPr lang="ru-RU" sz="1600" b="1" spc="-1" dirty="0">
                <a:solidFill>
                  <a:srgbClr val="35236A"/>
                </a:solidFill>
                <a:latin typeface="Golos Text DemiBold"/>
                <a:ea typeface="DejaVu Sans"/>
              </a:rPr>
              <a:t>-ноябрь</a:t>
            </a:r>
            <a:r>
              <a:rPr lang="ru-RU" sz="1600" b="1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) 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383" name="Прямая соединительная линия 25"/>
          <p:cNvSpPr/>
          <p:nvPr/>
        </p:nvSpPr>
        <p:spPr>
          <a:xfrm>
            <a:off x="4368600" y="1941120"/>
            <a:ext cx="710280" cy="36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Прямая соединительная линия 26"/>
          <p:cNvSpPr/>
          <p:nvPr/>
        </p:nvSpPr>
        <p:spPr>
          <a:xfrm>
            <a:off x="8427240" y="1941120"/>
            <a:ext cx="710640" cy="36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TextBox 27"/>
          <p:cNvSpPr/>
          <p:nvPr/>
        </p:nvSpPr>
        <p:spPr>
          <a:xfrm>
            <a:off x="355028" y="5968856"/>
            <a:ext cx="780617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4. Итоговая самооценка (СП) – октябрь-ноябрь, 2025 г.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87" name="TextBox 29"/>
          <p:cNvSpPr/>
          <p:nvPr/>
        </p:nvSpPr>
        <p:spPr>
          <a:xfrm>
            <a:off x="367920" y="6329468"/>
            <a:ext cx="1116720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5. Защита-презентация реализованных </a:t>
            </a:r>
            <a:r>
              <a:rPr lang="ru-RU" sz="1800" b="1" strike="noStrike" spc="-1" dirty="0" err="1">
                <a:solidFill>
                  <a:srgbClr val="35236A"/>
                </a:solidFill>
                <a:latin typeface="Golos Text"/>
                <a:ea typeface="DejaVu Sans"/>
              </a:rPr>
              <a:t>стажировочных</a:t>
            </a:r>
            <a:r>
              <a:rPr lang="ru-RU" sz="18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 маршрутов- ноябрь, 2025 г.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709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 9"/>
          <p:cNvSpPr/>
          <p:nvPr/>
        </p:nvSpPr>
        <p:spPr>
          <a:xfrm>
            <a:off x="0" y="30600"/>
            <a:ext cx="1219140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Rectangle 10"/>
          <p:cNvSpPr/>
          <p:nvPr/>
        </p:nvSpPr>
        <p:spPr>
          <a:xfrm>
            <a:off x="497880" y="1131967"/>
            <a:ext cx="10855080" cy="55077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Проектный семинар по повышению качества образования – </a:t>
            </a:r>
            <a:r>
              <a:rPr lang="ru-RU" sz="1600" spc="-1" dirty="0">
                <a:solidFill>
                  <a:srgbClr val="35236A"/>
                </a:solidFill>
                <a:latin typeface="Golos Text DemiBold"/>
                <a:ea typeface="DejaVu Sans"/>
              </a:rPr>
              <a:t>июнь-август </a:t>
            </a: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 2025 г.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highlight>
                  <a:srgbClr val="FF7E00"/>
                </a:highlight>
                <a:latin typeface="Golos Text DemiBold"/>
                <a:ea typeface="DejaVu Sans"/>
              </a:rPr>
              <a:t>Цель:</a:t>
            </a: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 повышение профессиональной компетентности управленческих команд и педагогов в области управления качеством образования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highlight>
                  <a:srgbClr val="FF7E00"/>
                </a:highlight>
                <a:latin typeface="Golos Text DemiBold"/>
                <a:ea typeface="DejaVu Sans"/>
              </a:rPr>
              <a:t>Задачи семинара:</a:t>
            </a: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1. Разработка сетевого проекта(</a:t>
            </a:r>
            <a:r>
              <a:rPr lang="ru-RU" sz="1600" b="0" strike="noStrike" spc="-1" dirty="0" err="1">
                <a:solidFill>
                  <a:srgbClr val="35236A"/>
                </a:solidFill>
                <a:latin typeface="Golos Text DemiBold"/>
                <a:ea typeface="DejaVu Sans"/>
              </a:rPr>
              <a:t>стажировочного</a:t>
            </a: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 маршрута)  по преодолению дефицитов, связанных с управлением качеством образования в основной школе по направлению «….».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2. Формирование предложений в общий план деятельности университетского округа ПГГПУ (сетевых мероприятий).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3. Совершенствование экспертной и методической компетентности управленческих команд и педагогов пилотных школ (ЦИО).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highlight>
                  <a:srgbClr val="FF7E00"/>
                </a:highlight>
                <a:latin typeface="Golos Text DemiBold"/>
                <a:ea typeface="DejaVu Sans"/>
              </a:rPr>
              <a:t>Содержание: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В ходе семинара обсуждаются следующие вопросы: проектирование деятельности пилотной и сетевой площадки (в режиме мозгового штурма):</a:t>
            </a:r>
            <a:endParaRPr lang="ru-RU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5236A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определение цели проекта;</a:t>
            </a:r>
            <a:endParaRPr lang="ru-RU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5236A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определение планируемых результатов проекта;</a:t>
            </a:r>
            <a:endParaRPr lang="ru-RU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5236A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определение задач проекта;</a:t>
            </a:r>
            <a:endParaRPr lang="ru-RU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5236A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определение ключевой идеи проекта;</a:t>
            </a:r>
            <a:endParaRPr lang="ru-RU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5236A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предложение мероприятий проекта;</a:t>
            </a:r>
            <a:endParaRPr lang="ru-RU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5236A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согласование мероприятий проекта;</a:t>
            </a:r>
            <a:endParaRPr lang="ru-RU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5236A"/>
              </a:buClr>
              <a:buFont typeface="Symbol"/>
              <a:buChar char="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описание ресурсного обеспечения проекта.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В рамках семинара подготовлен проект повышения качества образования с указанием - цели и задач проекта.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43" name="TextBox 18"/>
          <p:cNvSpPr/>
          <p:nvPr/>
        </p:nvSpPr>
        <p:spPr>
          <a:xfrm>
            <a:off x="497880" y="340200"/>
            <a:ext cx="60951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35236A"/>
                </a:solidFill>
                <a:highlight>
                  <a:srgbClr val="FF7E00"/>
                </a:highlight>
                <a:latin typeface="Golos Text"/>
                <a:ea typeface="DejaVu Sans"/>
              </a:rPr>
              <a:t>Модуль 1. Проектировочный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9E1B96C-1A97-452B-B0C8-EB3CD4C31206}" type="slidenum">
              <a:rPr/>
              <a:pPr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Таблица 1"/>
          <p:cNvGraphicFramePr/>
          <p:nvPr>
            <p:extLst>
              <p:ext uri="{D42A27DB-BD31-4B8C-83A1-F6EECF244321}">
                <p14:modId xmlns:p14="http://schemas.microsoft.com/office/powerpoint/2010/main" val="83511306"/>
              </p:ext>
            </p:extLst>
          </p:nvPr>
        </p:nvGraphicFramePr>
        <p:xfrm>
          <a:off x="751680" y="2252880"/>
          <a:ext cx="10688040" cy="4313880"/>
        </p:xfrm>
        <a:graphic>
          <a:graphicData uri="http://schemas.openxmlformats.org/drawingml/2006/table">
            <a:tbl>
              <a:tblPr/>
              <a:tblGrid>
                <a:gridCol w="29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9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80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5320">
                <a:tc>
                  <a:txBody>
                    <a:bodyPr/>
                    <a:lstStyle/>
                    <a:p>
                      <a:pPr marL="19080"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35236A"/>
                          </a:solidFill>
                          <a:latin typeface="Golos Text"/>
                        </a:rPr>
                        <a:t>СП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7E00"/>
                      </a:solidFill>
                    </a:lnL>
                    <a:lnR w="12240">
                      <a:solidFill>
                        <a:srgbClr val="FF7E00"/>
                      </a:solidFill>
                    </a:lnR>
                    <a:lnT w="12240">
                      <a:solidFill>
                        <a:srgbClr val="FF7E00"/>
                      </a:solidFill>
                    </a:lnT>
                    <a:lnB w="25200">
                      <a:solidFill>
                        <a:srgbClr val="FF7E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80"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35236A"/>
                          </a:solidFill>
                          <a:latin typeface="Golos Text"/>
                        </a:rPr>
                        <a:t>ПП (ЦИО)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7E00"/>
                      </a:solidFill>
                    </a:lnL>
                    <a:lnR w="12240">
                      <a:solidFill>
                        <a:srgbClr val="FF7E00"/>
                      </a:solidFill>
                    </a:lnR>
                    <a:lnT w="12240">
                      <a:solidFill>
                        <a:srgbClr val="FF7E00"/>
                      </a:solidFill>
                    </a:lnT>
                    <a:lnB w="25200">
                      <a:solidFill>
                        <a:srgbClr val="FF7E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80" algn="ctr">
                        <a:lnSpc>
                          <a:spcPct val="100000"/>
                        </a:lnSpc>
                        <a:buNone/>
                      </a:pPr>
                      <a:r>
                        <a:rPr lang="ru-RU" sz="2400" b="1" strike="noStrike" spc="-1">
                          <a:solidFill>
                            <a:srgbClr val="35236A"/>
                          </a:solidFill>
                          <a:latin typeface="Golos Text"/>
                        </a:rPr>
                        <a:t>ПГГПУ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7E00"/>
                      </a:solidFill>
                    </a:lnL>
                    <a:lnR w="12240">
                      <a:solidFill>
                        <a:srgbClr val="FF7E00"/>
                      </a:solidFill>
                    </a:lnR>
                    <a:lnT w="12240">
                      <a:solidFill>
                        <a:srgbClr val="FF7E00"/>
                      </a:solidFill>
                    </a:lnT>
                    <a:lnB w="25200">
                      <a:solidFill>
                        <a:srgbClr val="FF7E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6680">
                <a:tc>
                  <a:txBody>
                    <a:bodyPr/>
                    <a:lstStyle/>
                    <a:p>
                      <a:pPr marL="19080" algn="ctr">
                        <a:lnSpc>
                          <a:spcPct val="100000"/>
                        </a:lnSpc>
                        <a:buNone/>
                      </a:pPr>
                      <a:r>
                        <a:rPr lang="ru-RU" sz="2200" b="1" strike="noStrike" spc="-1" dirty="0">
                          <a:solidFill>
                            <a:srgbClr val="35236A"/>
                          </a:solidFill>
                          <a:latin typeface="Golos Text"/>
                        </a:rPr>
                        <a:t>Анализ результатов итоговой аттестации</a:t>
                      </a:r>
                      <a:r>
                        <a:rPr sz="2200" dirty="0"/>
                        <a:t/>
                      </a:r>
                      <a:br>
                        <a:rPr sz="2200" dirty="0"/>
                      </a:br>
                      <a:r>
                        <a:rPr lang="ru-RU" sz="2200" b="1" strike="noStrike" spc="-1" dirty="0">
                          <a:solidFill>
                            <a:srgbClr val="35236A"/>
                          </a:solidFill>
                          <a:latin typeface="Golos Text"/>
                        </a:rPr>
                        <a:t> (ОГЭ - 9, ЕГЭ - 11, ВПР-5-6) :</a:t>
                      </a:r>
                      <a:endParaRPr lang="ru-RU" sz="2200" b="0" strike="noStrike" spc="-1" dirty="0">
                        <a:latin typeface="Arial"/>
                      </a:endParaRPr>
                    </a:p>
                    <a:p>
                      <a:pPr marL="19080" algn="ctr">
                        <a:lnSpc>
                          <a:spcPct val="100000"/>
                        </a:lnSpc>
                        <a:buNone/>
                      </a:pPr>
                      <a:r>
                        <a:rPr lang="ru-RU" sz="2200" b="1" strike="noStrike" spc="-1" dirty="0">
                          <a:solidFill>
                            <a:srgbClr val="35236A"/>
                          </a:solidFill>
                          <a:latin typeface="Golos Text"/>
                        </a:rPr>
                        <a:t>выявление преимуществ и дефицитов</a:t>
                      </a:r>
                      <a:endParaRPr lang="ru-RU" sz="2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7E00"/>
                      </a:solidFill>
                    </a:lnL>
                    <a:lnR w="12240">
                      <a:solidFill>
                        <a:srgbClr val="FF7E00"/>
                      </a:solidFill>
                    </a:lnR>
                    <a:lnT w="25200" cap="flat" cmpd="sng" algn="ctr">
                      <a:solidFill>
                        <a:srgbClr val="FF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7E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80" algn="ctr">
                        <a:lnSpc>
                          <a:spcPct val="100000"/>
                        </a:lnSpc>
                        <a:buNone/>
                      </a:pPr>
                      <a:r>
                        <a:rPr lang="ru-RU" sz="2200" b="1" strike="noStrike" spc="-1" dirty="0">
                          <a:solidFill>
                            <a:srgbClr val="35236A"/>
                          </a:solidFill>
                          <a:latin typeface="Golos Text"/>
                        </a:rPr>
                        <a:t>Экспертная оценка</a:t>
                      </a:r>
                      <a:endParaRPr lang="ru-RU" sz="2200" b="0" strike="noStrike" spc="-1" dirty="0">
                        <a:latin typeface="Arial"/>
                      </a:endParaRPr>
                    </a:p>
                    <a:p>
                      <a:pPr marL="19080" algn="ctr">
                        <a:lnSpc>
                          <a:spcPct val="100000"/>
                        </a:lnSpc>
                        <a:buNone/>
                      </a:pPr>
                      <a:r>
                        <a:rPr lang="ru-RU" sz="2200" b="1" strike="noStrike" spc="-1" dirty="0">
                          <a:solidFill>
                            <a:srgbClr val="35236A"/>
                          </a:solidFill>
                          <a:latin typeface="Golos Text"/>
                        </a:rPr>
                        <a:t>результатов итоговой аттестации </a:t>
                      </a:r>
                      <a:r>
                        <a:rPr sz="2200" dirty="0"/>
                        <a:t/>
                      </a:r>
                      <a:br>
                        <a:rPr sz="2200" dirty="0"/>
                      </a:br>
                      <a:r>
                        <a:rPr lang="ru-RU" sz="2200" b="1" strike="noStrike" spc="-1" dirty="0">
                          <a:solidFill>
                            <a:srgbClr val="35236A"/>
                          </a:solidFill>
                          <a:latin typeface="Golos Text"/>
                        </a:rPr>
                        <a:t>(ОГЭ - 9, ЕГЭ - 11, ВПР-5-6) :</a:t>
                      </a:r>
                      <a:endParaRPr lang="ru-RU" sz="2200" b="0" strike="noStrike" spc="-1" dirty="0">
                        <a:latin typeface="Arial"/>
                      </a:endParaRPr>
                    </a:p>
                    <a:p>
                      <a:pPr marL="19080" algn="ctr">
                        <a:lnSpc>
                          <a:spcPct val="100000"/>
                        </a:lnSpc>
                        <a:buNone/>
                      </a:pPr>
                      <a:r>
                        <a:rPr lang="ru-RU" sz="2200" b="1" strike="noStrike" spc="-1" dirty="0">
                          <a:solidFill>
                            <a:srgbClr val="35236A"/>
                          </a:solidFill>
                          <a:latin typeface="Golos Text"/>
                        </a:rPr>
                        <a:t>выявление преимуществ и дефицитов. </a:t>
                      </a:r>
                      <a:endParaRPr lang="ru-RU" sz="2200" b="0" strike="noStrike" spc="-1" dirty="0">
                        <a:latin typeface="Arial"/>
                      </a:endParaRPr>
                    </a:p>
                    <a:p>
                      <a:pPr marL="19080" algn="ctr">
                        <a:lnSpc>
                          <a:spcPct val="100000"/>
                        </a:lnSpc>
                        <a:buNone/>
                      </a:pPr>
                      <a:r>
                        <a:rPr lang="ru-RU" sz="2200" b="1" strike="noStrike" spc="-1" dirty="0">
                          <a:solidFill>
                            <a:srgbClr val="35236A"/>
                          </a:solidFill>
                          <a:latin typeface="Golos Text"/>
                        </a:rPr>
                        <a:t>Выявление причин</a:t>
                      </a:r>
                      <a:endParaRPr lang="ru-RU" sz="2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7E00"/>
                      </a:solidFill>
                    </a:lnL>
                    <a:lnR w="12240">
                      <a:solidFill>
                        <a:srgbClr val="FF7E00"/>
                      </a:solidFill>
                    </a:lnR>
                    <a:lnT w="25200" cap="flat" cmpd="sng" algn="ctr">
                      <a:solidFill>
                        <a:srgbClr val="FF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7E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80" algn="ctr">
                        <a:lnSpc>
                          <a:spcPct val="100000"/>
                        </a:lnSpc>
                        <a:buNone/>
                      </a:pPr>
                      <a:r>
                        <a:rPr lang="ru-RU" sz="2200" b="1" strike="noStrike" spc="-1" dirty="0">
                          <a:solidFill>
                            <a:srgbClr val="35236A"/>
                          </a:solidFill>
                          <a:latin typeface="Golos Text"/>
                        </a:rPr>
                        <a:t>Научно-методический анализ причин низких результатов итоговой аттестации</a:t>
                      </a:r>
                      <a:endParaRPr lang="ru-RU" sz="2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7E00"/>
                      </a:solidFill>
                    </a:lnL>
                    <a:lnR w="12240">
                      <a:solidFill>
                        <a:srgbClr val="FF7E00"/>
                      </a:solidFill>
                    </a:lnR>
                    <a:lnT w="25200" cap="flat" cmpd="sng" algn="ctr">
                      <a:solidFill>
                        <a:srgbClr val="FF7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7E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45" name="Таблица 2"/>
          <p:cNvGraphicFramePr/>
          <p:nvPr>
            <p:extLst>
              <p:ext uri="{D42A27DB-BD31-4B8C-83A1-F6EECF244321}">
                <p14:modId xmlns:p14="http://schemas.microsoft.com/office/powerpoint/2010/main" val="2869439982"/>
              </p:ext>
            </p:extLst>
          </p:nvPr>
        </p:nvGraphicFramePr>
        <p:xfrm>
          <a:off x="355754" y="87120"/>
          <a:ext cx="11531446" cy="1737360"/>
        </p:xfrm>
        <a:graphic>
          <a:graphicData uri="http://schemas.openxmlformats.org/drawingml/2006/table">
            <a:tbl>
              <a:tblPr/>
              <a:tblGrid>
                <a:gridCol w="11531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41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800" b="1" strike="noStrike" spc="-1" dirty="0">
                          <a:solidFill>
                            <a:schemeClr val="bg1"/>
                          </a:solidFill>
                          <a:latin typeface="Golos Text"/>
                        </a:rPr>
                        <a:t>Модуль 1. </a:t>
                      </a:r>
                      <a:r>
                        <a:rPr lang="ru-RU" sz="1800" b="1" strike="noStrike" spc="-1" dirty="0">
                          <a:solidFill>
                            <a:srgbClr val="35236A"/>
                          </a:solidFill>
                          <a:latin typeface="Golos Text"/>
                        </a:rPr>
                        <a:t>Проектировочный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800" b="1" strike="noStrike" spc="-1" dirty="0">
                          <a:solidFill>
                            <a:schemeClr val="bg1"/>
                          </a:solidFill>
                          <a:latin typeface="Golos Text"/>
                        </a:rPr>
                        <a:t>Задание 1. </a:t>
                      </a:r>
                      <a:r>
                        <a:rPr lang="ru-RU" sz="1800" b="1" strike="noStrike" spc="-1" dirty="0">
                          <a:solidFill>
                            <a:srgbClr val="35236A"/>
                          </a:solidFill>
                          <a:latin typeface="Golos Text"/>
                        </a:rPr>
                        <a:t>(срок выполнения-июль-август 2025 г.), обсуждение выполнения- 28 августа 2025 г.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Golos Text"/>
                        </a:rPr>
                        <a:t>Цель: </a:t>
                      </a:r>
                      <a:r>
                        <a:rPr lang="ru-RU" sz="1800" b="1" strike="noStrike" spc="-1" dirty="0">
                          <a:solidFill>
                            <a:srgbClr val="35236A"/>
                          </a:solidFill>
                          <a:latin typeface="Golos Text"/>
                        </a:rPr>
                        <a:t>приобретение опыта решения профессиональных задач, связанных с выявлением причин низких результатов по отдельным предметам, экспертная оценка и научно-методический анализ причин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7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EFC3CB0-9A3F-4179-B638-088ADA41C593}" type="slidenum">
              <a:rPr/>
              <a:pPr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Rectangle 9"/>
          <p:cNvSpPr/>
          <p:nvPr/>
        </p:nvSpPr>
        <p:spPr>
          <a:xfrm>
            <a:off x="0" y="30600"/>
            <a:ext cx="1219140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Rectangle 10"/>
          <p:cNvSpPr/>
          <p:nvPr/>
        </p:nvSpPr>
        <p:spPr>
          <a:xfrm>
            <a:off x="0" y="587880"/>
            <a:ext cx="12191400" cy="626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Golos Text DemiBold"/>
                <a:ea typeface="DejaVu Sans"/>
              </a:rPr>
              <a:t> </a:t>
            </a:r>
            <a:r>
              <a:rPr lang="ru-RU" sz="1600" b="0" strike="noStrike" spc="-1">
                <a:solidFill>
                  <a:srgbClr val="FF7E00"/>
                </a:solidFill>
                <a:latin typeface="Golos Text DemiBold"/>
                <a:ea typeface="DejaVu Sans"/>
              </a:rPr>
              <a:t>Цель проекта </a:t>
            </a:r>
            <a:r>
              <a:rPr lang="ru-RU" sz="1600" b="0" strike="noStrike" spc="-1">
                <a:solidFill>
                  <a:srgbClr val="000000"/>
                </a:solidFill>
                <a:latin typeface="Golos Text DemiBold"/>
                <a:ea typeface="DejaVu Sans"/>
              </a:rPr>
              <a:t>- </a:t>
            </a:r>
            <a:r>
              <a:rPr lang="ru-RU" sz="1600" b="0" strike="noStrike" spc="-1">
                <a:solidFill>
                  <a:srgbClr val="35236A"/>
                </a:solidFill>
                <a:latin typeface="Golos Text DemiBold"/>
                <a:ea typeface="DejaVu Sans"/>
              </a:rPr>
              <a:t>повышение качества образования общеобразовательных организаций (сетевых площадок) и совершенствование экспертной и наставнической деятельности общеобразовательных организаций, имеющих опыт инновационной деятельности (ЦИО)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7E00"/>
              </a:buClr>
              <a:buFont typeface="Symbol"/>
              <a:buChar char=""/>
            </a:pPr>
            <a:r>
              <a:rPr lang="ru-RU" sz="1600" b="0" strike="noStrike" spc="-1">
                <a:solidFill>
                  <a:srgbClr val="FF7E00"/>
                </a:solidFill>
                <a:latin typeface="Golos Text DemiBold"/>
                <a:ea typeface="DejaVu Sans"/>
              </a:rPr>
              <a:t>Планируемые результаты проекта: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5236A"/>
              </a:buClr>
              <a:buFont typeface="Symbol"/>
              <a:buChar char=""/>
            </a:pPr>
            <a:r>
              <a:rPr lang="ru-RU" sz="1600" b="0" strike="noStrike" spc="-1">
                <a:solidFill>
                  <a:srgbClr val="35236A"/>
                </a:solidFill>
                <a:latin typeface="Golos Text DemiBold"/>
                <a:ea typeface="DejaVu Sans"/>
              </a:rPr>
              <a:t>для сетевой площадки - уменьшить профессиональные дефициты в вопросах __________________________________, имеющие место у педагогов сетевой площадки; 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5236A"/>
              </a:buClr>
              <a:buFont typeface="Symbol"/>
              <a:buChar char=""/>
            </a:pPr>
            <a:r>
              <a:rPr lang="ru-RU" sz="1600" b="0" strike="noStrike" spc="-1">
                <a:solidFill>
                  <a:srgbClr val="35236A"/>
                </a:solidFill>
                <a:latin typeface="Golos Text DemiBold"/>
                <a:ea typeface="DejaVu Sans"/>
              </a:rPr>
              <a:t>для пилотной площадки - повысить профессиональные компетенции педагогов пилотной площадки в вопросах экспертизы ______________________________________________________________________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7E00"/>
              </a:buClr>
              <a:buFont typeface="Symbol"/>
              <a:buChar char=""/>
            </a:pPr>
            <a:r>
              <a:rPr lang="ru-RU" sz="1600" b="0" strike="noStrike" spc="-1">
                <a:solidFill>
                  <a:srgbClr val="FF7E00"/>
                </a:solidFill>
                <a:latin typeface="Golos Text DemiBold"/>
                <a:ea typeface="DejaVu Sans"/>
              </a:rPr>
              <a:t>Задачи проекта: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35236A"/>
                </a:solidFill>
                <a:latin typeface="Golos Text"/>
                <a:ea typeface="Times New Roman"/>
              </a:rPr>
              <a:t>1. </a:t>
            </a:r>
            <a:r>
              <a:rPr lang="ru-RU" sz="1600" b="0" strike="noStrike" spc="-1">
                <a:solidFill>
                  <a:srgbClr val="35236A"/>
                </a:solidFill>
                <a:latin typeface="Golos Text DemiBold"/>
                <a:ea typeface="Times New Roman"/>
              </a:rPr>
              <a:t>Актуализация потребностей стажеров из сетевой школы в профессиональном развитии, в приобретении новых компетенций в аспекте повышения качества образования общеобразовательных организаций.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35236A"/>
                </a:solidFill>
                <a:latin typeface="Golos Text DemiBold"/>
                <a:ea typeface="Times New Roman"/>
              </a:rPr>
              <a:t>2. Совершенствование профессиональной компетентности стажеров сетевой школы и пилотной школ в сфере обеспечения качества образования в общеобразовательных организациях.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35236A"/>
                </a:solidFill>
                <a:latin typeface="Golos Text DemiBold"/>
                <a:ea typeface="Times New Roman"/>
              </a:rPr>
              <a:t>3. Совершенствование экспертной и наставнической компетенций руководителей и педагогов пилотной площадки.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7E00"/>
              </a:buClr>
              <a:buFont typeface="Symbol"/>
              <a:buChar char=""/>
            </a:pPr>
            <a:r>
              <a:rPr lang="ru-RU" sz="1600" b="0" strike="noStrike" spc="-1">
                <a:solidFill>
                  <a:srgbClr val="FF7E00"/>
                </a:solidFill>
                <a:latin typeface="Golos Text DemiBold"/>
                <a:ea typeface="Times New Roman"/>
              </a:rPr>
              <a:t>Ключевая идея проекта </a:t>
            </a:r>
            <a:r>
              <a:rPr lang="ru-RU" sz="1600" b="0" strike="noStrike" spc="-1">
                <a:solidFill>
                  <a:srgbClr val="000000"/>
                </a:solidFill>
                <a:latin typeface="Golos Text DemiBold"/>
                <a:ea typeface="Times New Roman"/>
              </a:rPr>
              <a:t>- 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7E00"/>
              </a:buClr>
              <a:buFont typeface="Symbol"/>
              <a:buChar char=""/>
            </a:pPr>
            <a:r>
              <a:rPr lang="ru-RU" sz="1600" b="0" strike="noStrike" spc="-1">
                <a:solidFill>
                  <a:srgbClr val="FF7E00"/>
                </a:solidFill>
                <a:latin typeface="Golos Text DemiBold"/>
                <a:ea typeface="Times New Roman"/>
              </a:rPr>
              <a:t>Мероприятия проекта: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5236A"/>
              </a:buClr>
              <a:buFont typeface="Symbol"/>
              <a:buChar char=""/>
            </a:pPr>
            <a:r>
              <a:rPr lang="ru-RU" sz="1600" b="0" strike="noStrike" spc="-1">
                <a:solidFill>
                  <a:srgbClr val="35236A"/>
                </a:solidFill>
                <a:latin typeface="Golos Text DemiBold"/>
                <a:ea typeface="Times New Roman"/>
              </a:rPr>
              <a:t>1)…</a:t>
            </a:r>
            <a:endParaRPr lang="ru-RU" sz="16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5236A"/>
              </a:buClr>
              <a:buFont typeface="Symbol"/>
              <a:buChar char=""/>
            </a:pPr>
            <a:r>
              <a:rPr lang="ru-RU" sz="1600" b="0" strike="noStrike" spc="-1">
                <a:solidFill>
                  <a:srgbClr val="35236A"/>
                </a:solidFill>
                <a:latin typeface="Golos Text DemiBold"/>
                <a:ea typeface="Times New Roman"/>
              </a:rPr>
              <a:t>2)..  3) …. 4) …. </a:t>
            </a:r>
            <a:endParaRPr lang="ru-RU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7E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FF7E00"/>
                </a:solidFill>
                <a:latin typeface="Golos Text DemiBold"/>
                <a:ea typeface="Times New Roman"/>
              </a:rPr>
              <a:t>Ресурсное обеспечение проекта</a:t>
            </a:r>
            <a:r>
              <a:rPr lang="ru-RU" sz="1600" b="0" strike="noStrike" spc="-1">
                <a:solidFill>
                  <a:srgbClr val="000000"/>
                </a:solidFill>
                <a:latin typeface="Golos Text DemiBold"/>
                <a:ea typeface="Times New Roman"/>
              </a:rPr>
              <a:t>:</a:t>
            </a:r>
            <a:endParaRPr lang="ru-RU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35236A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35236A"/>
                </a:solidFill>
                <a:latin typeface="Golos Text DemiBold"/>
                <a:ea typeface="Times New Roman"/>
              </a:rPr>
              <a:t>Министерство образования Пермского края (средства бюджета краевых мероприятий), ПГГПУ (научно-методическая база) </a:t>
            </a:r>
            <a:endParaRPr lang="ru-RU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35236A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35236A"/>
                </a:solidFill>
                <a:latin typeface="Golos Text DemiBold"/>
                <a:ea typeface="Times New Roman"/>
              </a:rPr>
              <a:t>Пилотная площадка: …</a:t>
            </a:r>
            <a:endParaRPr lang="ru-RU" sz="16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35236A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35236A"/>
                </a:solidFill>
                <a:latin typeface="Golos Text DemiBold"/>
                <a:ea typeface="Times New Roman"/>
              </a:rPr>
              <a:t>Сетевая площадка: …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448" name="TextBox 18"/>
          <p:cNvSpPr/>
          <p:nvPr/>
        </p:nvSpPr>
        <p:spPr>
          <a:xfrm>
            <a:off x="396360" y="165240"/>
            <a:ext cx="609516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35236A"/>
                </a:solidFill>
                <a:latin typeface="Golos Text"/>
                <a:ea typeface="DejaVu Sans"/>
              </a:rPr>
              <a:t>Результат на проектировочном этапе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35236A"/>
                </a:solidFill>
                <a:highlight>
                  <a:srgbClr val="FF7E00"/>
                </a:highlight>
                <a:latin typeface="Golos Text"/>
                <a:ea typeface="DejaVu Sans"/>
              </a:rPr>
              <a:t>Проект «       »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1D48EB3-8A13-466A-B32A-68D77EF216D5}" type="slidenum">
              <a:rPr/>
              <a:pPr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BB0FBC-AB62-4FA7-969E-023E51139C81}"/>
              </a:ext>
            </a:extLst>
          </p:cNvPr>
          <p:cNvPicPr/>
          <p:nvPr/>
        </p:nvPicPr>
        <p:blipFill rotWithShape="1">
          <a:blip r:embed="rId2"/>
          <a:srcRect l="6730" t="16304" r="74102" b="38906"/>
          <a:stretch/>
        </p:blipFill>
        <p:spPr>
          <a:xfrm>
            <a:off x="245098" y="1616077"/>
            <a:ext cx="3252846" cy="4020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BB0FBC-AB62-4FA7-969E-023E51139C81}"/>
              </a:ext>
            </a:extLst>
          </p:cNvPr>
          <p:cNvPicPr/>
          <p:nvPr/>
        </p:nvPicPr>
        <p:blipFill rotWithShape="1">
          <a:blip r:embed="rId2"/>
          <a:srcRect l="26147" t="15921" r="28570" b="38906"/>
          <a:stretch/>
        </p:blipFill>
        <p:spPr>
          <a:xfrm>
            <a:off x="3747541" y="537029"/>
            <a:ext cx="8255773" cy="57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9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298760" y="3429000"/>
            <a:ext cx="3593520" cy="389520"/>
          </a:xfrm>
          <a:prstGeom prst="rect">
            <a:avLst/>
          </a:prstGeom>
          <a:noFill/>
          <a:ln w="0">
            <a:noFill/>
          </a:ln>
        </p:spPr>
        <p:txBody>
          <a:bodyPr lIns="74880" tIns="37440" rIns="74880" bIns="3744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BF9000"/>
                </a:solidFill>
                <a:latin typeface="Calibri Light"/>
              </a:rPr>
              <a:t>Содержательные</a:t>
            </a:r>
            <a:r>
              <a:rPr sz="2800"/>
              <a:t/>
            </a:r>
            <a:br>
              <a:rPr sz="2800"/>
            </a:br>
            <a:r>
              <a:rPr lang="ru-RU" sz="2800" b="0" strike="noStrike" spc="-1">
                <a:solidFill>
                  <a:srgbClr val="BF9000"/>
                </a:solidFill>
                <a:latin typeface="Calibri Light"/>
              </a:rPr>
              <a:t> направления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434372483"/>
              </p:ext>
            </p:extLst>
          </p:nvPr>
        </p:nvGraphicFramePr>
        <p:xfrm>
          <a:off x="-277320" y="580680"/>
          <a:ext cx="12469320" cy="647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628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941602" y="2878943"/>
            <a:ext cx="9996840" cy="86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sz="2400" dirty="0"/>
              <a:t/>
            </a:r>
            <a:br>
              <a:rPr sz="2400" dirty="0"/>
            </a:br>
            <a:r>
              <a:rPr lang="ru-RU" sz="4000" spc="-1" dirty="0" smtClean="0">
                <a:solidFill>
                  <a:srgbClr val="FFFFFF"/>
                </a:solidFill>
                <a:latin typeface="Golos Text Black" panose="020B0903020202020204" pitchFamily="34" charset="-52"/>
                <a:ea typeface="DejaVu Sans"/>
                <a:cs typeface="Golos Text Black" panose="020B0903020202020204" pitchFamily="34" charset="-52"/>
              </a:rPr>
              <a:t>СПАСИБО ЗА ВНИМАНИЕ!</a:t>
            </a:r>
            <a:endParaRPr lang="ru-RU" sz="4000" spc="-1" dirty="0">
              <a:solidFill>
                <a:srgbClr val="FFFFFF"/>
              </a:solidFill>
              <a:latin typeface="Golos Text Black" panose="020B0903020202020204" pitchFamily="34" charset="-52"/>
              <a:ea typeface="DejaVu Sans"/>
              <a:cs typeface="Golos Text Black" panose="020B0903020202020204" pitchFamily="34" charset="-52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8B8B8B"/>
                </a:solidFill>
                <a:latin typeface="Golos Tex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7BC398-ECB6-486D-87D9-23CEB5E65B68}" type="slidenum">
              <a:rPr lang="ru-RU" smtClean="0"/>
              <a:p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00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7BA8898-AD46-43F4-84F8-059D9D8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64641"/>
            <a:ext cx="9143280" cy="687466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Университетский округ ПГГПУ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5E1D9A8B-0A33-4370-B624-ADA53C48773C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9233000"/>
              </p:ext>
            </p:extLst>
          </p:nvPr>
        </p:nvGraphicFramePr>
        <p:xfrm>
          <a:off x="7447442" y="1044351"/>
          <a:ext cx="499872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AA68B5-2CCA-4647-80B7-9199DC5A6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8" y="1226216"/>
            <a:ext cx="4836322" cy="4991703"/>
          </a:xfrm>
          <a:prstGeom prst="rect">
            <a:avLst/>
          </a:prstGeom>
        </p:spPr>
      </p:pic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xmlns="" id="{4683B44D-E8F0-4AFF-8621-FE45668ED4B3}"/>
              </a:ext>
            </a:extLst>
          </p:cNvPr>
          <p:cNvCxnSpPr>
            <a:cxnSpLocks/>
          </p:cNvCxnSpPr>
          <p:nvPr/>
        </p:nvCxnSpPr>
        <p:spPr>
          <a:xfrm>
            <a:off x="3068320" y="3864093"/>
            <a:ext cx="3931920" cy="1821784"/>
          </a:xfrm>
          <a:prstGeom prst="bentConnector3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03A174-58F4-4FA3-9687-071B41DF0CFC}"/>
              </a:ext>
            </a:extLst>
          </p:cNvPr>
          <p:cNvSpPr txBox="1"/>
          <p:nvPr/>
        </p:nvSpPr>
        <p:spPr>
          <a:xfrm>
            <a:off x="5663778" y="5064422"/>
            <a:ext cx="135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ПГГПУ</a:t>
            </a:r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xmlns="" id="{9CA5725A-223D-439D-A036-7A7BC5963372}"/>
              </a:ext>
            </a:extLst>
          </p:cNvPr>
          <p:cNvCxnSpPr/>
          <p:nvPr/>
        </p:nvCxnSpPr>
        <p:spPr>
          <a:xfrm>
            <a:off x="4460240" y="2448560"/>
            <a:ext cx="2793160" cy="1605280"/>
          </a:xfrm>
          <a:prstGeom prst="bentConnector3">
            <a:avLst/>
          </a:prstGeom>
          <a:ln w="63500">
            <a:solidFill>
              <a:schemeClr val="accent4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44EF3C6-CE53-4A8B-BDA0-F5DAA9D0AE51}"/>
              </a:ext>
            </a:extLst>
          </p:cNvPr>
          <p:cNvSpPr txBox="1"/>
          <p:nvPr/>
        </p:nvSpPr>
        <p:spPr>
          <a:xfrm>
            <a:off x="5978157" y="2784307"/>
            <a:ext cx="179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Пилотная школа (ЦИО</a:t>
            </a:r>
            <a:r>
              <a:rPr lang="ru-RU" b="1" dirty="0"/>
              <a:t>)</a:t>
            </a:r>
          </a:p>
        </p:txBody>
      </p: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xmlns="" id="{D969AECC-0515-4BAF-82FA-6D5DF6325C58}"/>
              </a:ext>
            </a:extLst>
          </p:cNvPr>
          <p:cNvCxnSpPr/>
          <p:nvPr/>
        </p:nvCxnSpPr>
        <p:spPr>
          <a:xfrm>
            <a:off x="3738880" y="1534160"/>
            <a:ext cx="3698240" cy="335280"/>
          </a:xfrm>
          <a:prstGeom prst="bentConnector3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4B364E-F1D4-4DA8-8B13-F4BEE8E9C371}"/>
              </a:ext>
            </a:extLst>
          </p:cNvPr>
          <p:cNvSpPr txBox="1"/>
          <p:nvPr/>
        </p:nvSpPr>
        <p:spPr>
          <a:xfrm>
            <a:off x="5709920" y="1044351"/>
            <a:ext cx="172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Сетевые школы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82B262D-3137-4056-8AE4-E541FE7642F8}"/>
              </a:ext>
            </a:extLst>
          </p:cNvPr>
          <p:cNvSpPr txBox="1"/>
          <p:nvPr/>
        </p:nvSpPr>
        <p:spPr>
          <a:xfrm>
            <a:off x="273377" y="6299274"/>
            <a:ext cx="1159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Сетевая модель взаимодействия, направленная на повышение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7283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/>
          </p:nvPr>
        </p:nvSpPr>
        <p:spPr>
          <a:xfrm>
            <a:off x="442200" y="234064"/>
            <a:ext cx="11307240" cy="111583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7030A0"/>
                </a:solidFill>
                <a:latin typeface="Golos Text Medium"/>
              </a:rPr>
              <a:t>Университетский округ </a:t>
            </a:r>
            <a:r>
              <a:rPr lang="ru-RU" sz="2400" b="0" strike="noStrike" spc="-1" dirty="0">
                <a:solidFill>
                  <a:srgbClr val="7030A0"/>
                </a:solidFill>
                <a:latin typeface="Golos Text Medium"/>
              </a:rPr>
              <a:t>- стажировочные маршруты управленческих команд и  педагогов на базе центров инновационного опыта Пермского края»  в 2025 году</a:t>
            </a:r>
            <a:r>
              <a:rPr lang="ru-RU" sz="2400" b="0" strike="noStrike" spc="-1" dirty="0" smtClean="0">
                <a:solidFill>
                  <a:srgbClr val="7030A0"/>
                </a:solidFill>
                <a:latin typeface="Golos Text Medium"/>
              </a:rPr>
              <a:t>.</a:t>
            </a:r>
            <a:endParaRPr lang="ru-RU" sz="2400" b="0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293" name="TextBox 4"/>
          <p:cNvSpPr/>
          <p:nvPr/>
        </p:nvSpPr>
        <p:spPr>
          <a:xfrm>
            <a:off x="506820" y="1505901"/>
            <a:ext cx="11307240" cy="20093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buNone/>
            </a:pPr>
            <a:r>
              <a:rPr lang="ru-RU" b="1" strike="noStrike" spc="-1" dirty="0">
                <a:solidFill>
                  <a:srgbClr val="35236A"/>
                </a:solidFill>
                <a:latin typeface="Golos Text Medium"/>
                <a:ea typeface="DejaVu Sans"/>
              </a:rPr>
              <a:t>Цель</a:t>
            </a:r>
            <a:r>
              <a:rPr lang="ru-RU" b="0" strike="noStrike" spc="-1" dirty="0">
                <a:solidFill>
                  <a:srgbClr val="35236A"/>
                </a:solidFill>
                <a:latin typeface="Golos Text Medium"/>
                <a:ea typeface="DejaVu Sans"/>
              </a:rPr>
              <a:t> - повышение качества образования в общеобразовательных организациях (сетевых площадках) и </a:t>
            </a:r>
            <a:r>
              <a:rPr lang="ru-RU" b="0" strike="noStrike" spc="-1" dirty="0">
                <a:solidFill>
                  <a:srgbClr val="FF7E00"/>
                </a:solidFill>
                <a:latin typeface="Golos Text Medium"/>
                <a:ea typeface="DejaVu Sans"/>
              </a:rPr>
              <a:t>совершенствование экспертной и наставнической деятельности общеобразовательных организаций, имеющих опыт инновационной деятельности</a:t>
            </a:r>
            <a:endParaRPr lang="ru-RU" b="0" strike="noStrike" spc="-1" dirty="0">
              <a:latin typeface="Arial"/>
            </a:endParaRPr>
          </a:p>
          <a:p>
            <a:pPr>
              <a:buNone/>
            </a:pPr>
            <a:r>
              <a:rPr lang="ru-RU" b="1" strike="noStrike" spc="-1" dirty="0">
                <a:solidFill>
                  <a:srgbClr val="1E1146"/>
                </a:solidFill>
                <a:latin typeface="Golos Text"/>
                <a:ea typeface="DejaVu Sans"/>
              </a:rPr>
              <a:t>Задачи:</a:t>
            </a:r>
            <a:endParaRPr lang="ru-RU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ru-RU" sz="2000" b="0" strike="noStrike" spc="-1" dirty="0">
              <a:latin typeface="Arial"/>
            </a:endParaRPr>
          </a:p>
        </p:txBody>
      </p:sp>
      <p:grpSp>
        <p:nvGrpSpPr>
          <p:cNvPr id="294" name="Diagram1"/>
          <p:cNvGrpSpPr/>
          <p:nvPr/>
        </p:nvGrpSpPr>
        <p:grpSpPr>
          <a:xfrm>
            <a:off x="506820" y="2566842"/>
            <a:ext cx="11178360" cy="4092840"/>
            <a:chOff x="506880" y="2117160"/>
            <a:chExt cx="11178360" cy="4092840"/>
          </a:xfrm>
        </p:grpSpPr>
        <p:sp>
          <p:nvSpPr>
            <p:cNvPr id="295" name="Rectangle 294"/>
            <p:cNvSpPr/>
            <p:nvPr/>
          </p:nvSpPr>
          <p:spPr>
            <a:xfrm>
              <a:off x="506880" y="2117160"/>
              <a:ext cx="11178000" cy="409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Rectangle: Rounded Corners 295"/>
            <p:cNvSpPr/>
            <p:nvPr/>
          </p:nvSpPr>
          <p:spPr>
            <a:xfrm>
              <a:off x="506880" y="2458080"/>
              <a:ext cx="11178360" cy="8200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3C218C">
                  <a:shade val="8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7200" tIns="97200" rIns="57240" bIns="975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524"/>
                </a:spcAft>
                <a:buNone/>
              </a:pPr>
              <a:r>
                <a:rPr lang="ru-RU" sz="1500" b="0" strike="noStrike" spc="-1">
                  <a:solidFill>
                    <a:srgbClr val="1E1146"/>
                  </a:solidFill>
                  <a:latin typeface="Arial"/>
                  <a:ea typeface="DejaVu Sans"/>
                </a:rPr>
                <a:t>- провести отбор пилотных площадок среди общеобразовательных организаций с высокими и/или средними результатами обучения с присвоением статуса центра инновационного опыта;</a:t>
              </a:r>
              <a:endParaRPr lang="ru-RU" sz="1500" b="0" strike="noStrike" spc="-1">
                <a:latin typeface="Arial"/>
              </a:endParaRPr>
            </a:p>
          </p:txBody>
        </p:sp>
        <p:sp>
          <p:nvSpPr>
            <p:cNvPr id="297" name="Rectangle: Rounded Corners 296"/>
            <p:cNvSpPr/>
            <p:nvPr/>
          </p:nvSpPr>
          <p:spPr>
            <a:xfrm>
              <a:off x="506880" y="3321720"/>
              <a:ext cx="11178360" cy="8200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3C218C">
                  <a:shade val="8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7200" tIns="97200" rIns="57240" bIns="975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524"/>
                </a:spcAft>
                <a:buNone/>
              </a:pPr>
              <a:r>
                <a:rPr lang="ru-RU" sz="1500" b="0" strike="noStrike" spc="-1" dirty="0">
                  <a:solidFill>
                    <a:srgbClr val="1E1146"/>
                  </a:solidFill>
                  <a:latin typeface="Arial"/>
                  <a:ea typeface="DejaVu Sans"/>
                </a:rPr>
                <a:t>- обеспечить научно-методическое сопровождение сетевого взаимодействия через разработку и реализацию стажировочных маршрутов, управленческих команд и педагогов сетевых площадок по повышению качества образования  при экспертной поддержке общеобразовательных организаций, имеющих опыт инновационной деятельности;</a:t>
              </a:r>
              <a:endParaRPr lang="ru-RU" sz="1500" b="0" strike="noStrike" spc="-1" dirty="0">
                <a:latin typeface="Arial"/>
              </a:endParaRPr>
            </a:p>
          </p:txBody>
        </p:sp>
        <p:sp>
          <p:nvSpPr>
            <p:cNvPr id="298" name="Rectangle: Rounded Corners 297"/>
            <p:cNvSpPr/>
            <p:nvPr/>
          </p:nvSpPr>
          <p:spPr>
            <a:xfrm>
              <a:off x="506880" y="4185360"/>
              <a:ext cx="11178360" cy="8200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3C218C">
                  <a:shade val="8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7200" tIns="97200" rIns="57240" bIns="975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524"/>
                </a:spcAft>
                <a:buNone/>
              </a:pPr>
              <a:r>
                <a:rPr lang="ru-RU" sz="1500" b="0" strike="noStrike" spc="-1">
                  <a:solidFill>
                    <a:srgbClr val="1E1146"/>
                  </a:solidFill>
                  <a:latin typeface="Arial"/>
                  <a:ea typeface="DejaVu Sans"/>
                </a:rPr>
                <a:t>- разработать и реализовать комплекс мер, направленных на  эффективное ведение образовательной деятельности сетевых площадок;</a:t>
              </a:r>
              <a:endParaRPr lang="ru-RU" sz="1500" b="0" strike="noStrike" spc="-1">
                <a:latin typeface="Arial"/>
              </a:endParaRPr>
            </a:p>
          </p:txBody>
        </p:sp>
        <p:sp>
          <p:nvSpPr>
            <p:cNvPr id="299" name="Rectangle: Rounded Corners 298"/>
            <p:cNvSpPr/>
            <p:nvPr/>
          </p:nvSpPr>
          <p:spPr>
            <a:xfrm>
              <a:off x="506880" y="5049000"/>
              <a:ext cx="11178360" cy="8200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3C218C">
                  <a:shade val="8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7200" tIns="97200" rIns="57240" bIns="975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524"/>
                </a:spcAft>
                <a:buNone/>
              </a:pPr>
              <a:r>
                <a:rPr lang="ru-RU" sz="1500" b="0" strike="noStrike" spc="-1">
                  <a:solidFill>
                    <a:srgbClr val="1E1146"/>
                  </a:solidFill>
                  <a:latin typeface="Arial"/>
                  <a:ea typeface="DejaVu Sans"/>
                </a:rPr>
                <a:t>- провести оценку достижения результатов реализации краевого мероприятия </a:t>
              </a:r>
              <a:r>
                <a:rPr sz="1500"/>
                <a:t/>
              </a:r>
              <a:br>
                <a:rPr sz="1500"/>
              </a:br>
              <a:r>
                <a:rPr lang="ru-RU" sz="1500" b="0" strike="noStrike" spc="-1">
                  <a:solidFill>
                    <a:srgbClr val="1E1146"/>
                  </a:solidFill>
                  <a:latin typeface="Arial"/>
                  <a:ea typeface="DejaVu Sans"/>
                </a:rPr>
                <a:t>в соответствии с содержательной направленностью комплекса мер по научно-методическому сопровождению сетевого взаимодействия.</a:t>
              </a:r>
              <a:endParaRPr lang="ru-RU" sz="1500" b="0" strike="noStrike" spc="-1">
                <a:latin typeface="Arial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F730C66-EB8D-4387-8959-DCB717829053}" type="slidenum">
              <a:rPr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Рисунок 5"/>
          <p:cNvPicPr/>
          <p:nvPr/>
        </p:nvPicPr>
        <p:blipFill>
          <a:blip r:embed="rId2"/>
          <a:stretch/>
        </p:blipFill>
        <p:spPr>
          <a:xfrm>
            <a:off x="6873120" y="5450400"/>
            <a:ext cx="4717440" cy="693720"/>
          </a:xfrm>
          <a:prstGeom prst="rect">
            <a:avLst/>
          </a:prstGeom>
          <a:ln w="0">
            <a:noFill/>
          </a:ln>
        </p:spPr>
      </p:pic>
      <p:sp>
        <p:nvSpPr>
          <p:cNvPr id="301" name="Заголовок 1"/>
          <p:cNvSpPr/>
          <p:nvPr/>
        </p:nvSpPr>
        <p:spPr>
          <a:xfrm>
            <a:off x="550800" y="728640"/>
            <a:ext cx="756360" cy="43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2988360" y="237600"/>
            <a:ext cx="4515480" cy="620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1" strike="noStrike" spc="-1">
                <a:solidFill>
                  <a:srgbClr val="1E1146"/>
                </a:solidFill>
                <a:latin typeface="Golos Text Medium"/>
              </a:rPr>
              <a:t>Участники</a:t>
            </a:r>
            <a:r>
              <a:rPr lang="ru-RU" sz="3200" b="0" strike="noStrike" spc="-1">
                <a:solidFill>
                  <a:srgbClr val="35236A"/>
                </a:solidFill>
                <a:latin typeface="Golos Text Medium"/>
              </a:rPr>
              <a:t>:</a:t>
            </a:r>
            <a:r>
              <a:rPr lang="ru-RU" sz="3200" b="0" strike="noStrike" spc="-1">
                <a:solidFill>
                  <a:srgbClr val="000000"/>
                </a:solidFill>
                <a:latin typeface="Golos Text Medium"/>
              </a:rPr>
              <a:t>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343800" y="117864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EF7700"/>
                </a:solidFill>
                <a:latin typeface="Golos Text"/>
              </a:rPr>
              <a:t>Пилотные площадки –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EF7700"/>
                </a:solidFill>
                <a:latin typeface="Golos Text"/>
              </a:rPr>
              <a:t>10 общеобразовательных организаций: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6261120" y="436210"/>
            <a:ext cx="5182560" cy="337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FF7E00"/>
                </a:solidFill>
                <a:latin typeface="Golos Text"/>
              </a:rPr>
              <a:t>Сетевые площадки – 31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FF7E00"/>
                </a:solidFill>
                <a:latin typeface="Golos Text"/>
              </a:rPr>
              <a:t> образовательная организация из: 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6182280" y="744646"/>
            <a:ext cx="5182560" cy="5308394"/>
          </a:xfrm>
          <a:prstGeom prst="rect">
            <a:avLst/>
          </a:prstGeom>
          <a:solidFill>
            <a:srgbClr val="D3C8F2"/>
          </a:solidFill>
          <a:ln w="0">
            <a:noFill/>
          </a:ln>
        </p:spPr>
        <p:txBody>
          <a:bodyPr lIns="90000" tIns="45000" rIns="90000" bIns="45000" anchor="t">
            <a:normAutofit fontScale="25000" lnSpcReduction="20000"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strike="noStrike" spc="-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город Пермь -1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Александровский МО- 1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Бардымский МО- 1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Березовский МО - 1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Гайнский МО- 3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Горнозаводский ГО- 1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Кочевский МО- 1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Красновишерский ГО-1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Кудымкарский МО-1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Куединский МО- 1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МО «Город Березники»- 1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Октябрьский ГО-1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Оханский ГО- 2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Сивинский МО- 1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Соликамский ГО- 2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Суксунский ГО – 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Уинский МО- 1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Golos Text"/>
              </a:rPr>
              <a:t>Чайковский ГО- 1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Частинский МО- 1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Чернушинский ГО- 6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Юрлинский МО- 2</a:t>
            </a: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sz="4800" b="1" dirty="0">
              <a:solidFill>
                <a:schemeClr val="accent3">
                  <a:lumMod val="75000"/>
                </a:schemeClr>
              </a:solidFill>
              <a:latin typeface="Golos Text"/>
            </a:endParaRPr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sz="4800" b="1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b="1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b="1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514440" indent="-514440">
              <a:spcBef>
                <a:spcPts val="1001"/>
              </a:spcBef>
              <a:buClr>
                <a:srgbClr val="1E1146"/>
              </a:buClr>
              <a:buFont typeface="Golos Text Medium"/>
              <a:buAutoNum type="arabicParenR"/>
            </a:pPr>
            <a:endParaRPr lang="ru-RU" dirty="0"/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1E1146"/>
              </a:buClr>
              <a:buNone/>
            </a:pPr>
            <a:r>
              <a:rPr lang="ru-RU" sz="2000" b="1" strike="noStrike" spc="-1" dirty="0">
                <a:solidFill>
                  <a:srgbClr val="1E1146"/>
                </a:solidFill>
                <a:latin typeface="Golos Text"/>
              </a:rPr>
              <a:t>	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sldNum" idx="2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2400" b="0" strike="noStrike" spc="-1">
                <a:solidFill>
                  <a:srgbClr val="404040"/>
                </a:solidFill>
                <a:latin typeface="Golos Text"/>
                <a:ea typeface="Golos Tex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12CB25A-DC7E-4FF4-834B-0542B5752D27}" type="slidenum">
              <a:rPr lang="ru-RU" sz="2400" b="0" strike="noStrike" spc="-1">
                <a:solidFill>
                  <a:srgbClr val="404040"/>
                </a:solidFill>
                <a:latin typeface="Golos Text"/>
                <a:ea typeface="Golos Text"/>
              </a:rPr>
              <a:pPr algn="r">
                <a:lnSpc>
                  <a:spcPct val="100000"/>
                </a:lnSpc>
                <a:buNone/>
              </a:pPr>
              <a:t>6</a:t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307" name="TextBox 11"/>
          <p:cNvSpPr/>
          <p:nvPr/>
        </p:nvSpPr>
        <p:spPr>
          <a:xfrm>
            <a:off x="-1422360" y="6053040"/>
            <a:ext cx="992556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EF7700"/>
                </a:solidFill>
                <a:latin typeface="Golos Text"/>
                <a:ea typeface="DejaVu Sans"/>
              </a:rPr>
              <a:t>ПГГПУ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08" name="Правая фигурная скобка 12"/>
          <p:cNvSpPr/>
          <p:nvPr/>
        </p:nvSpPr>
        <p:spPr>
          <a:xfrm rot="5400000">
            <a:off x="5785560" y="178560"/>
            <a:ext cx="621360" cy="11774880"/>
          </a:xfrm>
          <a:prstGeom prst="rightBrace">
            <a:avLst>
              <a:gd name="adj1" fmla="val 8333"/>
              <a:gd name="adj2" fmla="val 50000"/>
            </a:avLst>
          </a:prstGeom>
          <a:noFill/>
          <a:ln w="63500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09" name="Таблица 3"/>
          <p:cNvGraphicFramePr/>
          <p:nvPr>
            <p:extLst>
              <p:ext uri="{D42A27DB-BD31-4B8C-83A1-F6EECF244321}">
                <p14:modId xmlns:p14="http://schemas.microsoft.com/office/powerpoint/2010/main" val="1298364048"/>
              </p:ext>
            </p:extLst>
          </p:nvPr>
        </p:nvGraphicFramePr>
        <p:xfrm>
          <a:off x="494189" y="1917674"/>
          <a:ext cx="4901040" cy="4135366"/>
        </p:xfrm>
        <a:graphic>
          <a:graphicData uri="http://schemas.openxmlformats.org/drawingml/2006/table">
            <a:tbl>
              <a:tblPr/>
              <a:tblGrid>
                <a:gridCol w="4901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1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1E1146"/>
                          </a:solidFill>
                          <a:latin typeface="Golos Text"/>
                        </a:rPr>
                        <a:t>МАОУ «Петролеум+» г. Перми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52920" marR="5292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FFE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7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1E1146"/>
                          </a:solidFill>
                          <a:latin typeface="Golos Text"/>
                        </a:rPr>
                        <a:t>МАОУ «СОШ 4» г. Красновишерска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52920" marR="5292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solidFill>
                      <a:srgbClr val="FFE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1E1146"/>
                          </a:solidFill>
                          <a:latin typeface="Golos Text"/>
                        </a:rPr>
                        <a:t>МАОУ «СОШ 93» г. Перми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52920" marR="5292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E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7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1E1146"/>
                          </a:solidFill>
                          <a:latin typeface="Golos Text"/>
                        </a:rPr>
                        <a:t>МАОУ «СОШ № 14» (НОЦ)  г. Губахи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52920" marR="5292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E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1E1146"/>
                          </a:solidFill>
                          <a:latin typeface="Golos Text"/>
                        </a:rPr>
                        <a:t>МАОУ «СОШ 21» г. Кунгура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52920" marR="5292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E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1E1146"/>
                          </a:solidFill>
                          <a:latin typeface="Golos Text"/>
                        </a:rPr>
                        <a:t>МАОУ «СОШ 8» г. Краснокамск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52920" marR="5292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E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>
                          <a:solidFill>
                            <a:srgbClr val="1E1146"/>
                          </a:solidFill>
                          <a:latin typeface="Golos Text"/>
                        </a:rPr>
                        <a:t> МАОУ «Гимназия 5» г. Перми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52920" marR="5292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E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1E1146"/>
                          </a:solidFill>
                          <a:latin typeface="Golos Text"/>
                        </a:rPr>
                        <a:t>МАОУ «СОШ 7» г.Чайковского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52920" marR="5292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E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1E1146"/>
                          </a:solidFill>
                          <a:latin typeface="Golos Text"/>
                        </a:rPr>
                        <a:t>МАОУ «СОШ 77» г. Перми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52920" marR="5292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E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1E1146"/>
                          </a:solidFill>
                          <a:latin typeface="Golos Text"/>
                        </a:rPr>
                        <a:t>МБОУ «СОШ 10» г. Чайковский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52920" marR="5292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E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Прямоугольник 3"/>
          <p:cNvSpPr/>
          <p:nvPr/>
        </p:nvSpPr>
        <p:spPr>
          <a:xfrm>
            <a:off x="423720" y="1395000"/>
            <a:ext cx="3419280" cy="4308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Заголовок 1"/>
          <p:cNvSpPr/>
          <p:nvPr/>
        </p:nvSpPr>
        <p:spPr>
          <a:xfrm>
            <a:off x="322920" y="993106"/>
            <a:ext cx="8987040" cy="42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1600" b="1" strike="noStrike" spc="-1" dirty="0">
              <a:latin typeface="Arial"/>
            </a:endParaRPr>
          </a:p>
        </p:txBody>
      </p:sp>
      <p:sp>
        <p:nvSpPr>
          <p:cNvPr id="367" name="Заголовок 1"/>
          <p:cNvSpPr/>
          <p:nvPr/>
        </p:nvSpPr>
        <p:spPr>
          <a:xfrm>
            <a:off x="550800" y="733320"/>
            <a:ext cx="756360" cy="42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PlaceHolder 1"/>
          <p:cNvSpPr>
            <a:spLocks noGrp="1"/>
          </p:cNvSpPr>
          <p:nvPr>
            <p:ph type="sldNum" idx="28"/>
          </p:nvPr>
        </p:nvSpPr>
        <p:spPr>
          <a:xfrm>
            <a:off x="10347840" y="6308640"/>
            <a:ext cx="1292400" cy="36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2400" b="0" strike="noStrike" spc="-1">
                <a:solidFill>
                  <a:srgbClr val="404040"/>
                </a:solidFill>
                <a:latin typeface="Golos Text"/>
                <a:ea typeface="Golos Tex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A330B9A-F8DF-4E9F-925E-0DE2295E4673}" type="slidenum">
              <a:rPr lang="ru-RU" sz="2400" b="0" strike="noStrike" spc="-1">
                <a:solidFill>
                  <a:srgbClr val="404040"/>
                </a:solidFill>
                <a:latin typeface="Golos Text"/>
                <a:ea typeface="Golos Text"/>
              </a:rPr>
              <a:pPr algn="r">
                <a:lnSpc>
                  <a:spcPct val="100000"/>
                </a:lnSpc>
                <a:buNone/>
              </a:pPr>
              <a:t>7</a:t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369" name="Прямая соединительная линия 2"/>
          <p:cNvSpPr/>
          <p:nvPr/>
        </p:nvSpPr>
        <p:spPr>
          <a:xfrm>
            <a:off x="742320" y="1932120"/>
            <a:ext cx="710280" cy="36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Прямая соединительная линия 15"/>
          <p:cNvSpPr/>
          <p:nvPr/>
        </p:nvSpPr>
        <p:spPr>
          <a:xfrm>
            <a:off x="8599680" y="3045960"/>
            <a:ext cx="710280" cy="36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Прямая соединительная линия 17"/>
          <p:cNvSpPr/>
          <p:nvPr/>
        </p:nvSpPr>
        <p:spPr>
          <a:xfrm>
            <a:off x="4718520" y="3049560"/>
            <a:ext cx="710280" cy="36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TextBox 21"/>
          <p:cNvSpPr/>
          <p:nvPr/>
        </p:nvSpPr>
        <p:spPr>
          <a:xfrm>
            <a:off x="387000" y="2045926"/>
            <a:ext cx="344772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9080" algn="just"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35236A"/>
                </a:solidFill>
                <a:latin typeface="Golos Text Medium"/>
                <a:ea typeface="Golos Text Medium"/>
              </a:rPr>
              <a:t>Задание 1. </a:t>
            </a:r>
            <a:r>
              <a:rPr lang="ru-RU" sz="1400" b="0" strike="noStrike" spc="-1" dirty="0">
                <a:solidFill>
                  <a:srgbClr val="35236A"/>
                </a:solidFill>
                <a:latin typeface="Golos Text Medium"/>
                <a:ea typeface="Golos Text Medium"/>
              </a:rPr>
              <a:t>Проанализируйте результаты ВПР в 5-6 классах, ОГЭ в 9-х классах и ЕГЭ в 11 классах.  Проранжируйте каждый вид результатов по убыванию: от самых высоких к самым низким. Сравните результаты обучающихся Вашего образовательного учреждения со средним результатом по муниципальному образованию, со средним результатом по Пермскому краю. </a:t>
            </a:r>
            <a:endParaRPr lang="ru-RU" sz="1400" b="0" strike="noStrike" spc="-1" dirty="0">
              <a:latin typeface="Arial"/>
            </a:endParaRPr>
          </a:p>
          <a:p>
            <a:pPr marL="19080" algn="just"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35236A"/>
                </a:solidFill>
                <a:latin typeface="Golos Text Medium"/>
                <a:ea typeface="Golos Text Medium"/>
              </a:rPr>
              <a:t>Срок выполнения: </a:t>
            </a:r>
            <a:r>
              <a:rPr lang="ru-RU" sz="1400" b="1" u="sng" strike="noStrike" spc="-1" dirty="0">
                <a:solidFill>
                  <a:srgbClr val="35236A"/>
                </a:solidFill>
                <a:latin typeface="Golos Text Medium"/>
                <a:ea typeface="Golos Text Medium"/>
              </a:rPr>
              <a:t>август-сентябрь 2025 г. </a:t>
            </a:r>
            <a:endParaRPr lang="ru-RU" sz="1400" b="1" u="sng" strike="noStrike" spc="-1" dirty="0">
              <a:latin typeface="Arial"/>
            </a:endParaRPr>
          </a:p>
        </p:txBody>
      </p:sp>
      <p:grpSp>
        <p:nvGrpSpPr>
          <p:cNvPr id="373" name="Группа 9"/>
          <p:cNvGrpSpPr/>
          <p:nvPr/>
        </p:nvGrpSpPr>
        <p:grpSpPr>
          <a:xfrm>
            <a:off x="567360" y="1465920"/>
            <a:ext cx="11013120" cy="4309920"/>
            <a:chOff x="567360" y="1393920"/>
            <a:chExt cx="11013120" cy="4309920"/>
          </a:xfrm>
        </p:grpSpPr>
        <p:sp>
          <p:nvSpPr>
            <p:cNvPr id="374" name="Прямоугольник 14"/>
            <p:cNvSpPr/>
            <p:nvPr/>
          </p:nvSpPr>
          <p:spPr>
            <a:xfrm>
              <a:off x="8161200" y="1393920"/>
              <a:ext cx="3419280" cy="43088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7154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5" name="Прямоугольник 16"/>
            <p:cNvSpPr/>
            <p:nvPr/>
          </p:nvSpPr>
          <p:spPr>
            <a:xfrm>
              <a:off x="4117680" y="1395000"/>
              <a:ext cx="3419280" cy="43088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7154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" name="TextBox 18"/>
            <p:cNvSpPr/>
            <p:nvPr/>
          </p:nvSpPr>
          <p:spPr>
            <a:xfrm>
              <a:off x="567360" y="1563120"/>
              <a:ext cx="33123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35236A"/>
                  </a:solidFill>
                  <a:latin typeface="Golos Text Medium"/>
                  <a:ea typeface="Golos Text Medium"/>
                </a:rPr>
                <a:t>3.1. проектировочный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7" name="TextBox 19"/>
            <p:cNvSpPr/>
            <p:nvPr/>
          </p:nvSpPr>
          <p:spPr>
            <a:xfrm>
              <a:off x="4323600" y="1572120"/>
              <a:ext cx="22104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35236A"/>
                  </a:solidFill>
                  <a:latin typeface="Golos Text Medium"/>
                  <a:ea typeface="Golos Text Medium"/>
                </a:rPr>
                <a:t>3.2. обучающий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8" name="TextBox 20"/>
            <p:cNvSpPr/>
            <p:nvPr/>
          </p:nvSpPr>
          <p:spPr>
            <a:xfrm>
              <a:off x="8346240" y="1560240"/>
              <a:ext cx="2866320" cy="3639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35236A"/>
                  </a:solidFill>
                  <a:latin typeface="Golos Text Medium"/>
                  <a:ea typeface="Golos Text Medium"/>
                </a:rPr>
                <a:t>3.3. рефлексивн</a:t>
              </a:r>
              <a:r>
                <a:rPr lang="ru-RU" sz="1800" b="0" strike="noStrike" spc="-1">
                  <a:solidFill>
                    <a:srgbClr val="000000"/>
                  </a:solidFill>
                  <a:latin typeface="Golos Text Medium"/>
                  <a:ea typeface="Golos Text Medium"/>
                </a:rPr>
                <a:t>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9" name="TextBox 22"/>
            <p:cNvSpPr/>
            <p:nvPr/>
          </p:nvSpPr>
          <p:spPr>
            <a:xfrm>
              <a:off x="8300880" y="1930616"/>
              <a:ext cx="2985840" cy="37534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19080" algn="just">
                <a:lnSpc>
                  <a:spcPct val="100000"/>
                </a:lnSpc>
                <a:buNone/>
              </a:pPr>
              <a:r>
                <a:rPr lang="ru-RU" sz="1400" b="1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Задание 3.</a:t>
              </a:r>
              <a:r>
                <a:rPr lang="ru-RU" sz="1400" b="0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 Выберите лучшие практики в рамках содержательного направления для презентации </a:t>
              </a:r>
              <a:r>
                <a:rPr lang="ru-RU" sz="1400" b="1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сетевыми площадками </a:t>
              </a:r>
              <a:r>
                <a:rPr lang="ru-RU" sz="1400" b="0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лучших практик на рефлексивном семинаре, который состоится на базе ПГГПУ. Это должны быть практики в рамках содержательного направления, которые будут интересны образовательным организациям, работающим в рамках других содержательных направлений.</a:t>
              </a:r>
              <a:endParaRPr lang="ru-RU" sz="1400" b="0" strike="noStrike" spc="-1" dirty="0">
                <a:latin typeface="Arial"/>
              </a:endParaRPr>
            </a:p>
            <a:p>
              <a:pPr marL="19080" algn="just">
                <a:lnSpc>
                  <a:spcPct val="100000"/>
                </a:lnSpc>
                <a:buNone/>
              </a:pPr>
              <a:r>
                <a:rPr lang="ru-RU" sz="1400" b="1" u="sng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Срок выполнения: октябрь –ноябрь 2025 г</a:t>
              </a:r>
              <a:r>
                <a:rPr lang="ru-RU" sz="1400" b="0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.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380" name="TextBox 23"/>
            <p:cNvSpPr/>
            <p:nvPr/>
          </p:nvSpPr>
          <p:spPr>
            <a:xfrm>
              <a:off x="4117680" y="1973926"/>
              <a:ext cx="3202920" cy="258386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19080" algn="just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None/>
              </a:pPr>
              <a:r>
                <a:rPr lang="ru-RU" sz="1600" b="1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Задание 2. </a:t>
              </a:r>
              <a:r>
                <a:rPr lang="ru-RU" sz="1600" b="0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Проведите отбор приемов, методов, технологий в рамках содержательного направления, направленных на повышение качества образования.</a:t>
              </a:r>
              <a:endParaRPr lang="ru-RU" sz="1600" b="0" strike="noStrike" spc="-1" dirty="0">
                <a:latin typeface="Arial"/>
              </a:endParaRPr>
            </a:p>
            <a:p>
              <a:pPr marL="19080" algn="just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None/>
              </a:pPr>
              <a:r>
                <a:rPr lang="ru-RU" sz="1600" b="1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Срок выполнения: </a:t>
              </a:r>
              <a:r>
                <a:rPr lang="ru-RU" sz="1600" b="1" u="sng" strike="noStrike" spc="-1" dirty="0">
                  <a:solidFill>
                    <a:srgbClr val="35236A"/>
                  </a:solidFill>
                  <a:latin typeface="Golos Text Medium"/>
                  <a:ea typeface="Golos Text Medium"/>
                </a:rPr>
                <a:t>сентябрь – октябрь 2025 г. </a:t>
              </a:r>
              <a:endParaRPr lang="ru-RU" sz="1600" b="1" u="sng" strike="noStrike" spc="-1" dirty="0">
                <a:latin typeface="Arial"/>
              </a:endParaRPr>
            </a:p>
            <a:p>
              <a:pPr marL="19080" algn="just">
                <a:lnSpc>
                  <a:spcPct val="100000"/>
                </a:lnSpc>
                <a:spcBef>
                  <a:spcPts val="601"/>
                </a:spcBef>
                <a:spcAft>
                  <a:spcPts val="601"/>
                </a:spcAft>
                <a:buNone/>
              </a:pPr>
              <a:endParaRPr lang="ru-RU" sz="1400" b="0" strike="noStrike" spc="-1" dirty="0">
                <a:latin typeface="Arial"/>
              </a:endParaRPr>
            </a:p>
          </p:txBody>
        </p:sp>
      </p:grpSp>
      <p:sp>
        <p:nvSpPr>
          <p:cNvPr id="382" name="TextBox 24"/>
          <p:cNvSpPr/>
          <p:nvPr/>
        </p:nvSpPr>
        <p:spPr>
          <a:xfrm>
            <a:off x="423720" y="48377"/>
            <a:ext cx="11645294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1. Анкета самооценки – мониторинг профессиональных дефицитов (СП) – формирование рабочих групп.</a:t>
            </a:r>
          </a:p>
          <a:p>
            <a:r>
              <a:rPr lang="ru-RU" sz="18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2</a:t>
            </a:r>
            <a:r>
              <a:rPr lang="ru-RU" sz="16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. До 2 июня 2025 г. </a:t>
            </a:r>
            <a:r>
              <a:rPr lang="ru-RU" sz="1600" b="1" spc="-1" dirty="0">
                <a:solidFill>
                  <a:srgbClr val="35236A"/>
                </a:solidFill>
                <a:latin typeface="Golos Text"/>
                <a:ea typeface="DejaVu Sans"/>
              </a:rPr>
              <a:t>у</a:t>
            </a:r>
            <a:r>
              <a:rPr lang="ru-RU" sz="16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становочный семинар (в рамках рабочих групп ), знакомство в РГ, выдача задания № 1, подготовка планов работы (</a:t>
            </a:r>
            <a:r>
              <a:rPr lang="ru-RU" sz="1600" b="1" spc="-1" dirty="0">
                <a:solidFill>
                  <a:srgbClr val="35236A"/>
                </a:solidFill>
                <a:latin typeface="Golos Text"/>
              </a:rPr>
              <a:t>июнь- июль).  </a:t>
            </a:r>
          </a:p>
          <a:p>
            <a:r>
              <a:rPr lang="ru-RU" sz="1600" b="1" spc="-1" dirty="0">
                <a:solidFill>
                  <a:srgbClr val="35236A"/>
                </a:solidFill>
                <a:latin typeface="Golos Text"/>
              </a:rPr>
              <a:t>Торжественное открытие- 28 августа 2025 г. на базе ПГГПУ </a:t>
            </a:r>
          </a:p>
          <a:p>
            <a:pPr>
              <a:lnSpc>
                <a:spcPct val="90000"/>
              </a:lnSpc>
              <a:buNone/>
            </a:pPr>
            <a:r>
              <a:rPr lang="ru-RU" sz="1600" b="1" strike="noStrike" spc="-1" dirty="0">
                <a:solidFill>
                  <a:schemeClr val="accent3"/>
                </a:solidFill>
                <a:latin typeface="Golos Text DemiBold"/>
                <a:ea typeface="DejaVu Sans"/>
              </a:rPr>
              <a:t>3. </a:t>
            </a:r>
            <a:r>
              <a:rPr lang="ru-RU" sz="1600" b="1" strike="noStrike" spc="-1" dirty="0" err="1">
                <a:solidFill>
                  <a:srgbClr val="35236A"/>
                </a:solidFill>
                <a:latin typeface="Golos Text DemiBold"/>
                <a:ea typeface="DejaVu Sans"/>
              </a:rPr>
              <a:t>Стажировочные</a:t>
            </a:r>
            <a:r>
              <a:rPr lang="ru-RU" sz="1600" b="1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 маршруты – вебинары-консультации (август</a:t>
            </a:r>
            <a:r>
              <a:rPr lang="ru-RU" sz="1600" b="1" spc="-1" dirty="0">
                <a:solidFill>
                  <a:srgbClr val="35236A"/>
                </a:solidFill>
                <a:latin typeface="Golos Text DemiBold"/>
                <a:ea typeface="DejaVu Sans"/>
              </a:rPr>
              <a:t>-ноябрь</a:t>
            </a:r>
            <a:r>
              <a:rPr lang="ru-RU" sz="1600" b="1" strike="noStrike" spc="-1" dirty="0">
                <a:solidFill>
                  <a:srgbClr val="35236A"/>
                </a:solidFill>
                <a:latin typeface="Golos Text DemiBold"/>
                <a:ea typeface="DejaVu Sans"/>
              </a:rPr>
              <a:t>) 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383" name="Прямая соединительная линия 25"/>
          <p:cNvSpPr/>
          <p:nvPr/>
        </p:nvSpPr>
        <p:spPr>
          <a:xfrm>
            <a:off x="4368600" y="1941120"/>
            <a:ext cx="710280" cy="36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Прямая соединительная линия 26"/>
          <p:cNvSpPr/>
          <p:nvPr/>
        </p:nvSpPr>
        <p:spPr>
          <a:xfrm>
            <a:off x="8427240" y="1941120"/>
            <a:ext cx="710640" cy="36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TextBox 27"/>
          <p:cNvSpPr/>
          <p:nvPr/>
        </p:nvSpPr>
        <p:spPr>
          <a:xfrm>
            <a:off x="355028" y="5968856"/>
            <a:ext cx="780617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4. Итоговая самооценка (СП) – октябрь-ноябрь, 2025 г.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87" name="TextBox 29"/>
          <p:cNvSpPr/>
          <p:nvPr/>
        </p:nvSpPr>
        <p:spPr>
          <a:xfrm>
            <a:off x="367920" y="6329468"/>
            <a:ext cx="1116720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5. Защита-презентация реализованных </a:t>
            </a:r>
            <a:r>
              <a:rPr lang="ru-RU" sz="1800" b="1" strike="noStrike" spc="-1" dirty="0" err="1">
                <a:solidFill>
                  <a:srgbClr val="35236A"/>
                </a:solidFill>
                <a:latin typeface="Golos Text"/>
                <a:ea typeface="DejaVu Sans"/>
              </a:rPr>
              <a:t>стажировочных</a:t>
            </a:r>
            <a:r>
              <a:rPr lang="ru-RU" sz="1800" b="1" strike="noStrike" spc="-1" dirty="0">
                <a:solidFill>
                  <a:srgbClr val="35236A"/>
                </a:solidFill>
                <a:latin typeface="Golos Text"/>
                <a:ea typeface="DejaVu Sans"/>
              </a:rPr>
              <a:t> маршрутов- ноябрь, 2025 г.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/>
          </p:nvPr>
        </p:nvSpPr>
        <p:spPr>
          <a:xfrm>
            <a:off x="838080" y="1741714"/>
            <a:ext cx="10514880" cy="256072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5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4600" b="1" strike="noStrike" spc="-1" dirty="0">
                <a:solidFill>
                  <a:srgbClr val="1E1146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Результаты мониторинга по выявлению профессиональных дефицитов педагогов и руководителей школ </a:t>
            </a:r>
            <a:br>
              <a:rPr lang="ru-RU" sz="4600" b="1" strike="noStrike" spc="-1" dirty="0">
                <a:solidFill>
                  <a:srgbClr val="1E1146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</a:br>
            <a:r>
              <a:rPr lang="ru-RU" sz="4600" b="1" strike="noStrike" spc="-1" dirty="0">
                <a:solidFill>
                  <a:srgbClr val="1E1146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(участников сетевых площадок)</a:t>
            </a:r>
            <a:endParaRPr lang="ru-RU" sz="4600" b="0" strike="noStrike" spc="-1" dirty="0">
              <a:latin typeface="Golos Text Black" panose="020B0903020202020204" pitchFamily="34" charset="-52"/>
              <a:cs typeface="Golos Text Black" panose="020B0903020202020204" pitchFamily="34" charset="-52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1071E41-B75C-4D50-B332-153B1005BF8E}" type="slidenum">
              <a:rPr/>
              <a:p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Прямоугольник 5"/>
          <p:cNvSpPr/>
          <p:nvPr/>
        </p:nvSpPr>
        <p:spPr>
          <a:xfrm>
            <a:off x="5832720" y="230040"/>
            <a:ext cx="609516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2D1969"/>
                </a:solidFill>
                <a:latin typeface="Golos Text Medium"/>
                <a:ea typeface="DejaVu Sans"/>
              </a:rPr>
              <a:t>25. Где Ваша школа расположена: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90" name="Прямоугольник 6"/>
          <p:cNvSpPr/>
          <p:nvPr/>
        </p:nvSpPr>
        <p:spPr>
          <a:xfrm>
            <a:off x="595800" y="230040"/>
            <a:ext cx="554400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2D1969"/>
                </a:solidFill>
                <a:latin typeface="Golos Text Medium"/>
                <a:ea typeface="DejaVu Sans"/>
              </a:rPr>
              <a:t>24. Сколько лет Вы работаете в школе?</a:t>
            </a:r>
            <a:endParaRPr lang="ru-RU" sz="2800" b="0" strike="noStrike" spc="-1" dirty="0">
              <a:latin typeface="Arial"/>
            </a:endParaRPr>
          </a:p>
        </p:txBody>
      </p:sp>
      <p:graphicFrame>
        <p:nvGraphicFramePr>
          <p:cNvPr id="391" name="Диаграмма 7"/>
          <p:cNvGraphicFramePr/>
          <p:nvPr>
            <p:extLst>
              <p:ext uri="{D42A27DB-BD31-4B8C-83A1-F6EECF244321}">
                <p14:modId xmlns:p14="http://schemas.microsoft.com/office/powerpoint/2010/main" val="4165152198"/>
              </p:ext>
            </p:extLst>
          </p:nvPr>
        </p:nvGraphicFramePr>
        <p:xfrm>
          <a:off x="351840" y="1206720"/>
          <a:ext cx="6313120" cy="51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2" name="Диаграмма 8"/>
          <p:cNvGraphicFramePr/>
          <p:nvPr>
            <p:extLst>
              <p:ext uri="{D42A27DB-BD31-4B8C-83A1-F6EECF244321}">
                <p14:modId xmlns:p14="http://schemas.microsoft.com/office/powerpoint/2010/main" val="1718102013"/>
              </p:ext>
            </p:extLst>
          </p:nvPr>
        </p:nvGraphicFramePr>
        <p:xfrm>
          <a:off x="6664960" y="1152720"/>
          <a:ext cx="5262920" cy="52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30726C8-9F8F-45B2-9EF9-6593E1ADA4CB}" type="slidenum">
              <a:rPr/>
              <a:pPr/>
              <a:t>9</a:t>
            </a:fld>
            <a:endParaRPr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F10A4E2-4272-4556-A27E-3356CBEBD18E}"/>
              </a:ext>
            </a:extLst>
          </p:cNvPr>
          <p:cNvSpPr/>
          <p:nvPr/>
        </p:nvSpPr>
        <p:spPr>
          <a:xfrm>
            <a:off x="213360" y="2346960"/>
            <a:ext cx="1513840" cy="1422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</TotalTime>
  <Words>1733</Words>
  <Application>Microsoft Office PowerPoint</Application>
  <PresentationFormat>Широкоэкранный</PresentationFormat>
  <Paragraphs>269</Paragraphs>
  <Slides>31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31</vt:i4>
      </vt:variant>
    </vt:vector>
  </HeadingPairs>
  <TitlesOfParts>
    <vt:vector size="49" baseType="lpstr">
      <vt:lpstr>Arial</vt:lpstr>
      <vt:lpstr>Calibri</vt:lpstr>
      <vt:lpstr>Calibri Light</vt:lpstr>
      <vt:lpstr>DejaVu Sans</vt:lpstr>
      <vt:lpstr>Golos Text</vt:lpstr>
      <vt:lpstr>Golos Text Black</vt:lpstr>
      <vt:lpstr>Golos Text DemiBold</vt:lpstr>
      <vt:lpstr>Golos Text Medium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 Университетский округ  как сетевая модель повышения качества образования в Пермском крае</vt:lpstr>
      <vt:lpstr>Презентация PowerPoint</vt:lpstr>
      <vt:lpstr>Презентация PowerPoint</vt:lpstr>
      <vt:lpstr>Университетский округ ПГГПУ</vt:lpstr>
      <vt:lpstr>Презентация PowerPoint</vt:lpstr>
      <vt:lpstr>Участники: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В чем Вы видите основную проблему низких показателей обучающихся по предмету?</vt:lpstr>
      <vt:lpstr>1. Какими образовательными технологиями Вы пользуетесь в своей профессиональной деятельности? </vt:lpstr>
      <vt:lpstr>2. Как часто в процессе преподавания Вы делаете следующее</vt:lpstr>
      <vt:lpstr>3. Для каждой строки ниже укажите, насколько Вы нуждаетесь в профессиональном развитии по данному направлению </vt:lpstr>
      <vt:lpstr>4. Испытываете ли Вы необходимость в приобретении знаний и освоении методов/технологий/приемов в следующих областях:  </vt:lpstr>
      <vt:lpstr>6. Проводите ли Вы дополнительные занятия с обучающимися по подготовке к ОГЭ, ЕГЭ?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стажировочных маршрутов  для участников сетевых рабочих групп 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Содержательные  направления</vt:lpstr>
      <vt:lpstr>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Данил Ахметов</dc:creator>
  <dc:description/>
  <cp:lastModifiedBy>Домашний</cp:lastModifiedBy>
  <cp:revision>387</cp:revision>
  <cp:lastPrinted>2024-08-28T05:38:46Z</cp:lastPrinted>
  <dcterms:created xsi:type="dcterms:W3CDTF">2023-04-16T15:24:45Z</dcterms:created>
  <dcterms:modified xsi:type="dcterms:W3CDTF">2025-08-27T15:27:15Z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0x010100B5E641D076AF5142896A75CD5E5C212F</vt:lpwstr>
  </property>
  <property fmtid="{D5CDD505-2E9C-101B-9397-08002B2CF9AE}" pid="3" name="MediaServiceImageTags">
    <vt:lpwstr/>
  </property>
  <property fmtid="{D5CDD505-2E9C-101B-9397-08002B2CF9AE}" pid="4" name="Notes">
    <vt:i4>15</vt:i4>
  </property>
  <property fmtid="{D5CDD505-2E9C-101B-9397-08002B2CF9AE}" pid="5" name="PresentationFormat">
    <vt:lpwstr>Широкоэкранный</vt:lpwstr>
  </property>
  <property fmtid="{D5CDD505-2E9C-101B-9397-08002B2CF9AE}" pid="6" name="Slides">
    <vt:i4>31</vt:i4>
  </property>
  <property fmtid="{D5CDD505-2E9C-101B-9397-08002B2CF9AE}" pid="7" name="_dlc_DocIdItemGuid">
    <vt:lpwstr>25a8402c-2ea7-4193-8567-834d5f1798a3</vt:lpwstr>
  </property>
</Properties>
</file>