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23"/>
  </p:notesMasterIdLst>
  <p:sldIdLst>
    <p:sldId id="268" r:id="rId6"/>
    <p:sldId id="270" r:id="rId7"/>
    <p:sldId id="271" r:id="rId8"/>
    <p:sldId id="291" r:id="rId9"/>
    <p:sldId id="277" r:id="rId10"/>
    <p:sldId id="279" r:id="rId11"/>
    <p:sldId id="280" r:id="rId12"/>
    <p:sldId id="282" r:id="rId13"/>
    <p:sldId id="273" r:id="rId14"/>
    <p:sldId id="283" r:id="rId15"/>
    <p:sldId id="285" r:id="rId16"/>
    <p:sldId id="287" r:id="rId17"/>
    <p:sldId id="289" r:id="rId18"/>
    <p:sldId id="286" r:id="rId19"/>
    <p:sldId id="288" r:id="rId20"/>
    <p:sldId id="284" r:id="rId21"/>
    <p:sldId id="290" r:id="rId22"/>
  </p:sldIdLst>
  <p:sldSz cx="12192000" cy="6858000"/>
  <p:notesSz cx="6858000" cy="9144000"/>
  <p:embeddedFontLst>
    <p:embeddedFont>
      <p:font typeface="Golos Text" panose="020B0503020202020204" pitchFamily="34" charset="-52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Golos Text DemiBold" panose="020B0703020202020204" pitchFamily="34" charset="-52"/>
      <p:bold r:id="rId30"/>
    </p:embeddedFont>
    <p:embeddedFont>
      <p:font typeface="Golos Text Medium" panose="020B0603020202020204" pitchFamily="34" charset="-52"/>
      <p:regular r:id="rId31"/>
    </p:embeddedFont>
    <p:embeddedFont>
      <p:font typeface="Golos Text Black" panose="020B0903020202020204" pitchFamily="34" charset="-52"/>
      <p:bold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orient="horz" pos="459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824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  <p15:guide id="8" orient="horz" pos="867" userDrawn="1">
          <p15:clr>
            <a:srgbClr val="A4A3A4"/>
          </p15:clr>
        </p15:guide>
        <p15:guide id="9" pos="42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2E5E"/>
    <a:srgbClr val="FF7E00"/>
    <a:srgbClr val="7154C6"/>
    <a:srgbClr val="E6E6E6"/>
    <a:srgbClr val="463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02" y="90"/>
      </p:cViewPr>
      <p:guideLst>
        <p:guide orient="horz" pos="3974"/>
        <p:guide pos="347"/>
        <p:guide orient="horz" pos="459"/>
        <p:guide pos="7333"/>
        <p:guide pos="3840"/>
        <p:guide pos="824"/>
        <p:guide orient="horz" pos="2160"/>
        <p:guide orient="horz" pos="867"/>
        <p:guide pos="42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B8983-7A29-41A3-95D0-47FC23D6AE72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9C8F0-A855-425F-9B68-94EAD3EF2A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559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801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630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84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84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42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60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5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02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9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016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44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D65A8-702F-4595-BC66-FD7CE2FC536B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43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1%D0%BE%D1%87%D0%B0%D1%80%D0%BE%D0%B2,_%D0%92%D1%8F%D1%87%D0%B5%D1%81%D0%BB%D0%B0%D0%B2_%D0%90%D0%BB%D0%B5%D0%BA%D1%81%D0%B0%D0%BD%D0%B4%D1%80%D0%BE%D0%B2%D0%B8%D1%87" TargetMode="External"/><Relationship Id="rId2" Type="http://schemas.openxmlformats.org/officeDocument/2006/relationships/hyperlink" Target="https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E%D0%BF%D1%80%D0%B5%D0%B4%D0%B5%D0%BB%D0%B5%D0%BD%D0%B8%D0%B5_(%D0%BB%D0%BE%D0%B3%D0%B8%D0%BA%D0%B0)#cite_note-%D0%91%D0%BE%D1%87%D0%B0%D1%80%D0%BE%D0%B2%D0%9C%D0%B0%D1%80%D0%BA%D0%B8%D0%BD-1" TargetMode="External"/><Relationship Id="rId5" Type="http://schemas.openxmlformats.org/officeDocument/2006/relationships/hyperlink" Target="https://ru.wikipedia.org/wiki/%D0%A2%D0%B5%D1%80%D0%BC%D0%B8%D0%BD" TargetMode="External"/><Relationship Id="rId4" Type="http://schemas.openxmlformats.org/officeDocument/2006/relationships/hyperlink" Target="https://ru.wikipedia.org/wiki/%D0%9C%D0%B0%D1%80%D0%BA%D0%B8%D0%BD,_%D0%92%D0%BB%D0%B0%D0%B4%D0%B8%D0%BC%D0%B8%D1%80_%D0%98%D0%BB%D1%8C%D0%B8%D1%87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7343" y="1856935"/>
            <a:ext cx="9997440" cy="2180493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 </a:t>
            </a:r>
            <a:r>
              <a:rPr lang="ru-RU" sz="4400" dirty="0" smtClean="0">
                <a:solidFill>
                  <a:schemeClr val="bg1"/>
                </a:solidFill>
                <a:latin typeface="Golos Text Black" panose="020B0903020202020204" pitchFamily="34" charset="-52"/>
                <a:cs typeface="Golos Text Black" panose="020B0903020202020204" pitchFamily="34" charset="-52"/>
              </a:rPr>
              <a:t>«Читательская грамотность как одно из условий повышения образовательных результатов»</a:t>
            </a:r>
            <a:endParaRPr lang="ru-RU" sz="4400" dirty="0">
              <a:solidFill>
                <a:schemeClr val="bg1"/>
              </a:solidFill>
              <a:latin typeface="Golos Text Black" panose="020B0903020202020204" pitchFamily="34" charset="-52"/>
              <a:cs typeface="Golos Text Black" panose="020B0903020202020204" pitchFamily="34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06353" y="4234375"/>
            <a:ext cx="7287526" cy="2290885"/>
          </a:xfrm>
        </p:spPr>
        <p:txBody>
          <a:bodyPr>
            <a:noAutofit/>
          </a:bodyPr>
          <a:lstStyle/>
          <a:p>
            <a:pPr algn="r">
              <a:lnSpc>
                <a:spcPct val="120000"/>
              </a:lnSpc>
            </a:pPr>
            <a:r>
              <a:rPr lang="ru-RU" sz="2000" b="1" i="1" dirty="0" smtClean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Рябухина Елена Анатольевна,</a:t>
            </a:r>
            <a:r>
              <a:rPr lang="ru-RU" sz="2000" i="1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/>
            </a:r>
            <a:br>
              <a:rPr lang="ru-RU" sz="2000" i="1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</a:br>
            <a:r>
              <a:rPr lang="ru-RU" sz="2000" i="1" dirty="0" smtClean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доктор педагогических наук, профессор кафедры общего языкознания, русского и коми-пермяцкого языков и методики преподавания языков</a:t>
            </a:r>
          </a:p>
          <a:p>
            <a:pPr algn="r">
              <a:lnSpc>
                <a:spcPct val="120000"/>
              </a:lnSpc>
            </a:pPr>
            <a:endParaRPr lang="ru-RU" sz="2000" i="1" dirty="0">
              <a:solidFill>
                <a:schemeClr val="bg1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AEEAEE8-8C93-4812-8E62-596F93B05038}"/>
              </a:ext>
            </a:extLst>
          </p:cNvPr>
          <p:cNvSpPr txBox="1"/>
          <p:nvPr/>
        </p:nvSpPr>
        <p:spPr>
          <a:xfrm>
            <a:off x="2708910" y="202455"/>
            <a:ext cx="9231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>
                <a:solidFill>
                  <a:schemeClr val="bg1"/>
                </a:solidFill>
                <a:latin typeface="Golos Text DemiBold" panose="020B0703020202020204" pitchFamily="34" charset="-52"/>
                <a:ea typeface="+mj-ea"/>
              </a:rPr>
              <a:t>Университетский округ </a:t>
            </a:r>
            <a:r>
              <a:rPr lang="ru-RU" sz="3200" dirty="0" smtClean="0">
                <a:solidFill>
                  <a:schemeClr val="bg1"/>
                </a:solidFill>
                <a:latin typeface="Golos Text DemiBold" panose="020B0703020202020204" pitchFamily="34" charset="-52"/>
                <a:ea typeface="+mj-ea"/>
              </a:rPr>
              <a:t>ПГГПУ 2025</a:t>
            </a:r>
            <a:endParaRPr lang="ru-RU" sz="3200" dirty="0">
              <a:solidFill>
                <a:schemeClr val="bg1"/>
              </a:solidFill>
              <a:latin typeface="Golos Text DemiBold" panose="020B0703020202020204" pitchFamily="34" charset="-52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17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Этапы читательской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78634"/>
            <a:ext cx="10515600" cy="521911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До чтения текста </a:t>
            </a:r>
            <a:r>
              <a:rPr lang="ru-RU" dirty="0" smtClean="0"/>
              <a:t>: тип и назначение текста, сфера применения; вероятностное прогнозирования содержания текста (по заголовку, имени автора, графическому облику, иллюстрации, первому и последнему предложению); уточнение содержания предварительных фоновых знаний, имеющихся у читателя; ассоциирование и т.п. </a:t>
            </a:r>
          </a:p>
          <a:p>
            <a:r>
              <a:rPr lang="ru-RU" b="1" dirty="0" smtClean="0"/>
              <a:t>В процесс чтения</a:t>
            </a:r>
            <a:r>
              <a:rPr lang="ru-RU" dirty="0" smtClean="0"/>
              <a:t>: чтение с остановками (вопросы учителя к тексту), графическое выделение, диалог с текстом (вопросы учащихся к тексту), приём </a:t>
            </a:r>
            <a:r>
              <a:rPr lang="ru-RU" dirty="0" err="1" smtClean="0"/>
              <a:t>Инсерт</a:t>
            </a:r>
            <a:r>
              <a:rPr lang="ru-RU" dirty="0" smtClean="0"/>
              <a:t>, </a:t>
            </a:r>
            <a:r>
              <a:rPr lang="ru-RU" dirty="0" err="1" smtClean="0"/>
              <a:t>перечитывание</a:t>
            </a:r>
            <a:r>
              <a:rPr lang="ru-RU" dirty="0" smtClean="0"/>
              <a:t> с правильной интонацией и т.п. </a:t>
            </a:r>
          </a:p>
          <a:p>
            <a:r>
              <a:rPr lang="ru-RU" b="1" dirty="0" smtClean="0"/>
              <a:t>После чтения: </a:t>
            </a:r>
            <a:r>
              <a:rPr lang="ru-RU" dirty="0" smtClean="0"/>
              <a:t>структурирование текста, уточнение и моделирование его содержания различными способами: нахождение ключевых слов (терминов, понятий, указаний на действия), выявление </a:t>
            </a:r>
            <a:r>
              <a:rPr lang="ru-RU" dirty="0" err="1" smtClean="0"/>
              <a:t>микротем</a:t>
            </a:r>
            <a:r>
              <a:rPr lang="ru-RU" dirty="0" smtClean="0"/>
              <a:t>, составление вопросного плана, аннотирование. Понимание содержания проверяется через преобразование текста в другую форму: кластер, </a:t>
            </a:r>
            <a:r>
              <a:rPr lang="ru-RU" dirty="0" err="1" smtClean="0"/>
              <a:t>инфографику</a:t>
            </a:r>
            <a:r>
              <a:rPr lang="ru-RU" dirty="0" smtClean="0"/>
              <a:t>, </a:t>
            </a:r>
            <a:r>
              <a:rPr lang="ru-RU" dirty="0" err="1" smtClean="0"/>
              <a:t>фишбоун</a:t>
            </a:r>
            <a:r>
              <a:rPr lang="ru-RU" dirty="0" smtClean="0"/>
              <a:t>, </a:t>
            </a:r>
            <a:r>
              <a:rPr lang="ru-RU" dirty="0" err="1" smtClean="0"/>
              <a:t>синквейн</a:t>
            </a:r>
            <a:r>
              <a:rPr lang="ru-RU" dirty="0" smtClean="0"/>
              <a:t>; сопоставляются прогнозы содержания текста и результаты его понимания; составляются вопросы для диалога с автором и т.п.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Определение понятия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err="1" smtClean="0"/>
              <a:t>Определе́ние</a:t>
            </a:r>
            <a:r>
              <a:rPr lang="ru-RU" dirty="0" smtClean="0"/>
              <a:t>, </a:t>
            </a:r>
            <a:r>
              <a:rPr lang="ru-RU" b="1" dirty="0" err="1" smtClean="0"/>
              <a:t>дефини́ция</a:t>
            </a:r>
            <a:r>
              <a:rPr lang="ru-RU" dirty="0" smtClean="0"/>
              <a:t> (</a:t>
            </a:r>
            <a:r>
              <a:rPr lang="ru-RU" dirty="0" smtClean="0">
                <a:hlinkClick r:id="rId2" tooltip="Латинский язык"/>
              </a:rPr>
              <a:t>лат.</a:t>
            </a:r>
            <a:r>
              <a:rPr lang="ru-RU" dirty="0" smtClean="0"/>
              <a:t> </a:t>
            </a:r>
            <a:r>
              <a:rPr lang="ru-RU" i="1" dirty="0" err="1" smtClean="0"/>
              <a:t>definitio</a:t>
            </a:r>
            <a:r>
              <a:rPr lang="ru-RU" dirty="0" smtClean="0"/>
              <a:t> «предел, граница») — предложение, описывающее смысл слова или фразы; логическая операция, раскрывающая (приписывающая) сущность имени посредством выделения принадлежности к определённому понятию (родовому понятию, </a:t>
            </a:r>
            <a:r>
              <a:rPr lang="ru-RU" i="1" dirty="0" err="1" smtClean="0"/>
              <a:t>генусу</a:t>
            </a:r>
            <a:r>
              <a:rPr lang="ru-RU" dirty="0" smtClean="0"/>
              <a:t>, классу) и указания отличительной особенности имени в том классе, в котором оно определено (</a:t>
            </a:r>
            <a:r>
              <a:rPr lang="ru-RU" i="1" dirty="0" smtClean="0"/>
              <a:t>видовое отличие</a:t>
            </a:r>
            <a:r>
              <a:rPr lang="ru-RU" dirty="0" smtClean="0"/>
              <a:t>). Таким образом, определение состоит из родового понятия и видового отличия, или определителя (</a:t>
            </a:r>
            <a:r>
              <a:rPr lang="ru-RU" i="1" dirty="0" smtClean="0"/>
              <a:t>дифферента</a:t>
            </a:r>
            <a:r>
              <a:rPr lang="ru-RU" dirty="0" smtClean="0"/>
              <a:t>).</a:t>
            </a:r>
          </a:p>
          <a:p>
            <a:r>
              <a:rPr lang="ru-RU" dirty="0" smtClean="0"/>
              <a:t>Согласно </a:t>
            </a:r>
            <a:r>
              <a:rPr lang="ru-RU" dirty="0" err="1" smtClean="0">
                <a:hlinkClick r:id="rId3" tooltip="Бочаров, Вячеслав Александрович"/>
              </a:rPr>
              <a:t>Бочарову</a:t>
            </a:r>
            <a:r>
              <a:rPr lang="ru-RU" dirty="0" smtClean="0">
                <a:hlinkClick r:id="rId3" tooltip="Бочаров, Вячеслав Александрович"/>
              </a:rPr>
              <a:t> В. А.</a:t>
            </a:r>
            <a:r>
              <a:rPr lang="ru-RU" dirty="0" smtClean="0"/>
              <a:t> и </a:t>
            </a:r>
            <a:r>
              <a:rPr lang="ru-RU" dirty="0" smtClean="0">
                <a:hlinkClick r:id="rId4" tooltip="Маркин, Владимир Ильич"/>
              </a:rPr>
              <a:t>Маркину В. И.</a:t>
            </a:r>
            <a:r>
              <a:rPr lang="ru-RU" dirty="0" smtClean="0"/>
              <a:t>, определение — это логическая процедура, состоящая в придании строго фиксированного смысла языковым выражениям (</a:t>
            </a:r>
            <a:r>
              <a:rPr lang="ru-RU" dirty="0" smtClean="0">
                <a:hlinkClick r:id="rId5" tooltip="Термин"/>
              </a:rPr>
              <a:t>терминам</a:t>
            </a:r>
            <a:r>
              <a:rPr lang="ru-RU" dirty="0" smtClean="0"/>
              <a:t> языка)</a:t>
            </a:r>
            <a:r>
              <a:rPr lang="ru-RU" baseline="30000" dirty="0" smtClean="0">
                <a:hlinkClick r:id="rId6"/>
              </a:rPr>
              <a:t>[1]</a:t>
            </a:r>
            <a:r>
              <a:rPr lang="ru-RU" dirty="0" smtClean="0"/>
              <a:t>. (См. текст «Понятия»)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ATA\Мои документы\ЦИО_2024\Тексты для лекции 13.09\Тексты_С.Н.Иванова\понятия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0658" y="253218"/>
            <a:ext cx="7568419" cy="6302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DATA\Мои документы\ЦИО_2024\Тексты для лекции 13.09\Тексты_С.Н.Иванова\гипотеза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161" y="0"/>
            <a:ext cx="8454682" cy="6527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со значением слова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Проверка включённости слова в культурный опыт (активный запас /пассивный запас/ полное непонимание).</a:t>
            </a:r>
          </a:p>
          <a:p>
            <a:r>
              <a:rPr lang="ru-RU" dirty="0" smtClean="0"/>
              <a:t>Установление значения слова.</a:t>
            </a:r>
          </a:p>
          <a:p>
            <a:r>
              <a:rPr lang="ru-RU" dirty="0" smtClean="0"/>
              <a:t>Проверка соответствия контекстного значения словарному.</a:t>
            </a:r>
          </a:p>
          <a:p>
            <a:r>
              <a:rPr lang="ru-RU" dirty="0" smtClean="0"/>
              <a:t>Установление связей с другими словами: синонимы, антонимы, </a:t>
            </a:r>
            <a:r>
              <a:rPr lang="ru-RU" dirty="0" err="1" smtClean="0"/>
              <a:t>конверсивы</a:t>
            </a:r>
            <a:r>
              <a:rPr lang="ru-RU" dirty="0" smtClean="0"/>
              <a:t>, словесные иллюстрации.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ATA\Мои документы\ЦИО_2024\Тексты для лекции 13.09\Тексты_С.Н.Иванова\доброт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2528" y="323557"/>
            <a:ext cx="8581293" cy="6231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Задания для работы с научно-учебным текстом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Встречались ли вы с подобными текстами? В каких ситуациях?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Определите цель автора и адресата этого текста.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О чём в нём говорится? Как вы это определили? Озаглавьте текст.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Обратите внимание на шрифт текста. Объясните, для чего в текст использованы разные шрифтовые обозначения.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Поставьте вопросы к каждой части текста, так чтобы ответы на них помогли передать важные компоненты его содержания (составьте вопросный план текста).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Озвучьте основную информацию текста.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Выделите информацию, которая дополняет, иллюстрирует основную.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Преобразуйте содержание текста с помощью схемы, таблицы, опорного конспекта. Разделяйте основную и дополнительную информацию в новой записи текста.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Передайте содержание текста своими словами (можете опираться на результаты выполнения задания 5 или 8).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с текстами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Сюжет «План местности» – математика.</a:t>
            </a:r>
          </a:p>
          <a:p>
            <a:r>
              <a:rPr lang="ru-RU" dirty="0" smtClean="0"/>
              <a:t>Безработица </a:t>
            </a:r>
            <a:r>
              <a:rPr lang="ru-RU" smtClean="0"/>
              <a:t>- обществознание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Читательская грамотность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Читательская грамотность – одна из важнейших составляющих функциональной грамотности школьника.</a:t>
            </a:r>
          </a:p>
          <a:p>
            <a:endParaRPr lang="ru-RU" dirty="0" smtClean="0"/>
          </a:p>
          <a:p>
            <a:r>
              <a:rPr lang="ru-RU" dirty="0" smtClean="0"/>
              <a:t> Предметом измерения при выявлении уровня ее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является «чтение как сложноорганизованная деятельность по восприятию, пониманию и использованию текстов».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Оценка читательской грамотности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Институтом стратегии развития образования Российской академии образования в 2019 году разработана Концепция оценки читательской грамотности учащихся основной школы. </a:t>
            </a:r>
          </a:p>
          <a:p>
            <a:r>
              <a:rPr lang="ru-RU" dirty="0" smtClean="0"/>
              <a:t>На первое место выходит «1)способность школьника правильно понимать коммуникативное намерение автора текста, 2)назначение текста, 3)умение ориентироваться в структуре текстов разных видов и форматов, 4)в структуре заданий к текстам и 5)способах формулировки ответа на поставленные вопросы».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Компетенции читательской грамотности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Воспринимать текст(</a:t>
            </a:r>
            <a:r>
              <a:rPr lang="ru-RU" dirty="0" err="1" smtClean="0"/>
              <a:t>ы</a:t>
            </a:r>
            <a:r>
              <a:rPr lang="ru-RU" dirty="0" smtClean="0"/>
              <a:t>) в целом.</a:t>
            </a:r>
          </a:p>
          <a:p>
            <a:r>
              <a:rPr lang="ru-RU" dirty="0" smtClean="0"/>
              <a:t>Оценивать текст(</a:t>
            </a:r>
            <a:r>
              <a:rPr lang="ru-RU" dirty="0" err="1" smtClean="0"/>
              <a:t>ы</a:t>
            </a:r>
            <a:r>
              <a:rPr lang="ru-RU" dirty="0" smtClean="0"/>
              <a:t>) в контексте знаний и опыта (назначение, форма, способ работы, результат работы).</a:t>
            </a:r>
          </a:p>
          <a:p>
            <a:r>
              <a:rPr lang="ru-RU" dirty="0" smtClean="0"/>
              <a:t>Находить и извлекать информацию.</a:t>
            </a:r>
          </a:p>
          <a:p>
            <a:r>
              <a:rPr lang="ru-RU" dirty="0" smtClean="0"/>
              <a:t>Интегрировать и интерпретировать информацию.</a:t>
            </a:r>
          </a:p>
          <a:p>
            <a:r>
              <a:rPr lang="ru-RU" dirty="0" smtClean="0"/>
              <a:t>Использовать информацию из текста в практической задаче (</a:t>
            </a:r>
            <a:r>
              <a:rPr lang="ru-RU" dirty="0" err="1" smtClean="0"/>
              <a:t>РТ_математика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Деятельность </a:t>
            </a:r>
            <a:r>
              <a:rPr lang="ru-RU" dirty="0" err="1" smtClean="0"/>
              <a:t>речевосприятия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ней можно выделить две различные составляющие: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42965" y="2714620"/>
          <a:ext cx="10001320" cy="3357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9773"/>
                <a:gridCol w="4621547"/>
              </a:tblGrid>
              <a:tr h="167879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Восприятие  высказывания (текста)</a:t>
                      </a:r>
                      <a:endParaRPr lang="ru-RU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Понимание высказывания (текста)</a:t>
                      </a:r>
                      <a:endParaRPr lang="ru-RU" sz="2400" dirty="0"/>
                    </a:p>
                  </a:txBody>
                  <a:tcPr marL="121920" marR="121920"/>
                </a:tc>
              </a:tr>
              <a:tr h="1678793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Первичное формирование образа </a:t>
                      </a:r>
                      <a:r>
                        <a:rPr lang="ru-RU" sz="2400" dirty="0" smtClean="0"/>
                        <a:t>высказывания</a:t>
                      </a:r>
                      <a:endParaRPr lang="ru-RU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Опознание</a:t>
                      </a:r>
                      <a:r>
                        <a:rPr lang="ru-RU" sz="2400" dirty="0" smtClean="0"/>
                        <a:t> уже сложившегося образа</a:t>
                      </a:r>
                      <a:endParaRPr lang="ru-RU" sz="2400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39784"/>
          </a:xfrm>
        </p:spPr>
        <p:txBody>
          <a:bodyPr/>
          <a:lstStyle/>
          <a:p>
            <a:r>
              <a:rPr lang="ru-RU" dirty="0" smtClean="0"/>
              <a:t>Первичное восприятие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142984"/>
            <a:ext cx="10972800" cy="5500726"/>
          </a:xfrm>
        </p:spPr>
        <p:txBody>
          <a:bodyPr>
            <a:normAutofit/>
          </a:bodyPr>
          <a:lstStyle/>
          <a:p>
            <a:r>
              <a:rPr lang="ru-RU" dirty="0" smtClean="0"/>
              <a:t>Понимание только основного предмета высказывания;</a:t>
            </a:r>
          </a:p>
          <a:p>
            <a:r>
              <a:rPr lang="ru-RU" dirty="0" smtClean="0"/>
              <a:t>Читающий может сказать, о чём текст, но не может детально воспроизвести содержание прочитанного;</a:t>
            </a:r>
          </a:p>
          <a:p>
            <a:r>
              <a:rPr lang="ru-RU" dirty="0" smtClean="0"/>
              <a:t>Для активизации механизмов восприятия нужны апперцептивные действия, важны </a:t>
            </a:r>
            <a:r>
              <a:rPr lang="ru-RU" dirty="0"/>
              <a:t>знаки-маркеры, уточняющие «семантику» речевого высказывания (для чтения в основном графические, лексические и грамматические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Необходимо </a:t>
            </a:r>
            <a:r>
              <a:rPr lang="ru-RU" dirty="0"/>
              <a:t>учитывать </a:t>
            </a:r>
            <a:r>
              <a:rPr lang="ru-RU" dirty="0" err="1"/>
              <a:t>пресуппозицию</a:t>
            </a:r>
            <a:r>
              <a:rPr lang="ru-RU" dirty="0"/>
              <a:t> – предварительные фоновые </a:t>
            </a:r>
            <a:r>
              <a:rPr lang="ru-RU" dirty="0" smtClean="0"/>
              <a:t>знания (</a:t>
            </a:r>
            <a:r>
              <a:rPr lang="ru-RU" dirty="0" err="1" smtClean="0"/>
              <a:t>знания</a:t>
            </a:r>
            <a:r>
              <a:rPr lang="ru-RU" dirty="0" smtClean="0"/>
              <a:t> реалий и культуры), </a:t>
            </a:r>
            <a:r>
              <a:rPr lang="ru-RU" dirty="0"/>
              <a:t>имеющиеся у того, кто воспринимает </a:t>
            </a:r>
            <a:r>
              <a:rPr lang="ru-RU" dirty="0" smtClean="0"/>
              <a:t>текст; если фоновых знаний нет, их необходимо восстанавливать.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Понимание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Деятельность  </a:t>
            </a:r>
            <a:r>
              <a:rPr lang="ru-RU" dirty="0"/>
              <a:t>ума по самостоятельной переработке воспринятых текстов, их расшифровке, взвешиванию и приведению в соответствие с ранее приобретённым </a:t>
            </a:r>
            <a:r>
              <a:rPr lang="ru-RU" dirty="0" smtClean="0"/>
              <a:t>опытом;</a:t>
            </a:r>
          </a:p>
          <a:p>
            <a:r>
              <a:rPr lang="ru-RU" dirty="0" smtClean="0"/>
              <a:t>Процесс активного построения в сознании смысловой структуры текста.</a:t>
            </a:r>
          </a:p>
          <a:p>
            <a:r>
              <a:rPr lang="ru-RU" dirty="0" smtClean="0"/>
              <a:t>Включение информации текста в поле собственной деятельности.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Результат понимания текста – его интерпретация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43510"/>
          </a:xfrm>
        </p:spPr>
        <p:txBody>
          <a:bodyPr>
            <a:normAutofit/>
          </a:bodyPr>
          <a:lstStyle/>
          <a:p>
            <a:r>
              <a:rPr lang="ru-RU" dirty="0" smtClean="0"/>
              <a:t>Способы интерпретации текста обусловлены его природой, т.е. ситуацией создания текста, авторским замыслом, стилистическими и типологическими особенностями.</a:t>
            </a:r>
          </a:p>
          <a:p>
            <a:r>
              <a:rPr lang="ru-RU" dirty="0" smtClean="0"/>
              <a:t>В интерпретации </a:t>
            </a:r>
            <a:r>
              <a:rPr lang="ru-RU" dirty="0"/>
              <a:t>проявляется способность читателя построить собственную проекцию текста и дать его оценку.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развития умений интерпретации необходимо упражняться в сопоставлении текста с другими текстами, в преобразовании информации, извлечённой из него читателем, во включении текстовой информации </a:t>
            </a:r>
            <a:r>
              <a:rPr lang="ru-RU" dirty="0" err="1" smtClean="0"/>
              <a:t>впроцесс</a:t>
            </a:r>
            <a:r>
              <a:rPr lang="ru-RU" dirty="0" smtClean="0"/>
              <a:t> решения различных задач.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Этапы читательской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/>
              <a:t>Предтекстовый</a:t>
            </a:r>
            <a:r>
              <a:rPr lang="ru-RU" sz="4000" dirty="0" smtClean="0"/>
              <a:t>:</a:t>
            </a:r>
          </a:p>
          <a:p>
            <a:r>
              <a:rPr lang="ru-RU" sz="4000" dirty="0" smtClean="0"/>
              <a:t>Текстовый</a:t>
            </a:r>
          </a:p>
          <a:p>
            <a:r>
              <a:rPr lang="ru-RU" sz="4000" dirty="0" err="1" smtClean="0"/>
              <a:t>Послетекстовый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ГГПУ обновленный фирменный стил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7E00"/>
      </a:accent1>
      <a:accent2>
        <a:srgbClr val="FF9F40"/>
      </a:accent2>
      <a:accent3>
        <a:srgbClr val="3C218C"/>
      </a:accent3>
      <a:accent4>
        <a:srgbClr val="7154C6"/>
      </a:accent4>
      <a:accent5>
        <a:srgbClr val="4D485C"/>
      </a:accent5>
      <a:accent6>
        <a:srgbClr val="847B9E"/>
      </a:accent6>
      <a:hlink>
        <a:srgbClr val="0563C1"/>
      </a:hlink>
      <a:folHlink>
        <a:srgbClr val="954F72"/>
      </a:folHlink>
    </a:clrScheme>
    <a:fontScheme name="Шрифт Голос">
      <a:majorFont>
        <a:latin typeface="Golos Text Medium"/>
        <a:ea typeface=""/>
        <a:cs typeface=""/>
      </a:majorFont>
      <a:minorFont>
        <a:latin typeface="Golos Tex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21__x0441__x044b__x043b__x043a__x0430__x0020__x0441__x0020__x0441__x0430__x0439__x0442__x0430_ xmlns="8161f2a9-1cb7-4b61-9ce6-697f382754a6">
      <Url xsi:nil="true"/>
      <Description xsi:nil="true"/>
    </_x0421__x0441__x044b__x043b__x043a__x0430__x0020__x0441__x0020__x0441__x0430__x0439__x0442__x0430_>
    <TaxCatchAll xmlns="e51e9ff7-e785-4b39-9c0d-3b5e732d8b16" xsi:nil="true"/>
    <_x0414__x0430__x0442__x0430__x0020__x043e__x043a__x043e__x043d__x0447__x0430__x043d__x0438__x044f_ xmlns="8161f2a9-1cb7-4b61-9ce6-697f382754a6" xsi:nil="true"/>
    <_x041e__x043f__x043e__x0432__x0435__x0449__x0435__x043d__x0438__x044f_ xmlns="8161f2a9-1cb7-4b61-9ce6-697f382754a6">
      <Url xsi:nil="true"/>
      <Description xsi:nil="true"/>
    </_x041e__x043f__x043e__x0432__x0435__x0449__x0435__x043d__x0438__x044f_>
    <_x0421__x0435__x0433__x043e__x0434__x043d__x044f_ xmlns="8161f2a9-1cb7-4b61-9ce6-697f382754a6">2023-09-14T12:18:48+00:00</_x0421__x0435__x0433__x043e__x0434__x043d__x044f_>
    <_x0414__x0430__x0442__x0430__x0020__x0443__x0442__x0432__x0435__x0440__x0436__x0434__x0435__x043d__x0438__x044f_ xmlns="8161f2a9-1cb7-4b61-9ce6-697f382754a6" xsi:nil="true"/>
    <_x0422__x0438__x043f__x0020__x0434__x043e__x043a__x0443__x043c__x0435__x043d__x0442__x0430_ xmlns="8161f2a9-1cb7-4b61-9ce6-697f382754a6" xsi:nil="true"/>
    <Section xmlns="8161f2a9-1cb7-4b61-9ce6-697f382754a6" xsi:nil="true"/>
    <_x041e__x0431__x0440__x0430__x0431__x043e__x0442__x043a__x0430_ xmlns="8161f2a9-1cb7-4b61-9ce6-697f382754a6">Обработано</_x041e__x0431__x0440__x0430__x0431__x043e__x0442__x043a__x0430_>
    <_x0421__x0435__x0433__x043e__x0434__x043d__x044f__x0412__x0440__x0435__x043c__x044f_ xmlns="8161f2a9-1cb7-4b61-9ce6-697f382754a6" xsi:nil="true"/>
    <_x041d__x0430__x043f__x0440__x0430__x0432__x043b__x0435__x043d__x0438__x0435__x0020__x043f__x043e__x0434__x0433__x043e__x0442__x043e__x0432__x043a__x0438_ xmlns="8161f2a9-1cb7-4b61-9ce6-697f382754a6" xsi:nil="true"/>
    <_x041f__x0440__x043e__x0444__x0438__x043b__x044c_ xmlns="8161f2a9-1cb7-4b61-9ce6-697f382754a6" xsi:nil="true"/>
    <_x041e__x0442__x0432__x0435__x0442__x0441__x0442__x0432__x0435__x043d__x043d__x044b__x0435_ xmlns="8161f2a9-1cb7-4b61-9ce6-697f382754a6">
      <UserInfo>
        <DisplayName/>
        <AccountId xsi:nil="true"/>
        <AccountType/>
      </UserInfo>
    </_x041e__x0442__x0432__x0435__x0442__x0441__x0442__x0432__x0435__x043d__x043d__x044b__x0435_>
    <_x0423__x0413__x0421__x041d_ xmlns="8161f2a9-1cb7-4b61-9ce6-697f382754a6" xsi:nil="true"/>
    <lcf76f155ced4ddcb4097134ff3c332f xmlns="8161f2a9-1cb7-4b61-9ce6-697f382754a6">
      <Terms xmlns="http://schemas.microsoft.com/office/infopath/2007/PartnerControls"/>
    </lcf76f155ced4ddcb4097134ff3c332f>
    <DisplayTemplateJSIconUrl xmlns="http://schemas.microsoft.com/sharepoint/v3">
      <Url xsi:nil="true"/>
      <Description xsi:nil="true"/>
    </DisplayTemplateJSIconUrl>
    <_x041d__x043e__x043c__x0435__x0440__x0020__x0434__x043e__x043a__x0443__x043c__x0435__x043d__x0442__x0430_ xmlns="8161f2a9-1cb7-4b61-9ce6-697f382754a6" xsi:nil="true"/>
    <_x0031_13 xmlns="8161f2a9-1cb7-4b61-9ce6-697f382754a6">2023-09-14T12:18:48+00:00</_x0031_13>
    <_x041f__x043e__x043b__x0443__x0447__x0430__x0442__x0435__x043b__x0438_ xmlns="8161f2a9-1cb7-4b61-9ce6-697f382754a6">
      <UserInfo>
        <DisplayName/>
        <AccountId xsi:nil="true"/>
        <AccountType/>
      </UserInfo>
    </_x041f__x043e__x043b__x0443__x0447__x0430__x0442__x0435__x043b__x0438_>
    <wgus xmlns="8161f2a9-1cb7-4b61-9ce6-697f382754a6">
      <UserInfo>
        <DisplayName/>
        <AccountId xsi:nil="true"/>
        <AccountType/>
      </UserInfo>
    </wgus>
    <_dlc_DocId xmlns="e51e9ff7-e785-4b39-9c0d-3b5e732d8b16">ZPAKRWMX7FHU-278843365-28215</_dlc_DocId>
    <_dlc_DocIdUrl xmlns="e51e9ff7-e785-4b39-9c0d-3b5e732d8b16">
      <Url>https://pshpu.sharepoint.com/docs/_layouts/15/DocIdRedir.aspx?ID=ZPAKRWMX7FHU-278843365-28215</Url>
      <Description>ZPAKRWMX7FHU-278843365-28215</Description>
    </_dlc_DocIdUrl>
    <SharedWithUsers xmlns="e51e9ff7-e785-4b39-9c0d-3b5e732d8b16">
      <UserInfo>
        <DisplayName>Щипицина Анастасия Александровна</DisplayName>
        <AccountId>28526</AccountId>
        <AccountType/>
      </UserInfo>
      <UserInfo>
        <DisplayName>Меркучева Вероника Валерьевна</DisplayName>
        <AccountId>27110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5E641D076AF5142896A75CD5E5C212F" ma:contentTypeVersion="44" ma:contentTypeDescription="Создание документа." ma:contentTypeScope="" ma:versionID="b84ab368cc55a61e00573ee5b586862a">
  <xsd:schema xmlns:xsd="http://www.w3.org/2001/XMLSchema" xmlns:xs="http://www.w3.org/2001/XMLSchema" xmlns:p="http://schemas.microsoft.com/office/2006/metadata/properties" xmlns:ns1="http://schemas.microsoft.com/sharepoint/v3" xmlns:ns2="e51e9ff7-e785-4b39-9c0d-3b5e732d8b16" xmlns:ns3="8161f2a9-1cb7-4b61-9ce6-697f382754a6" targetNamespace="http://schemas.microsoft.com/office/2006/metadata/properties" ma:root="true" ma:fieldsID="a7d7a8ab77389bb44ab1e0a73d0fb121" ns1:_="" ns2:_="" ns3:_="">
    <xsd:import namespace="http://schemas.microsoft.com/sharepoint/v3"/>
    <xsd:import namespace="e51e9ff7-e785-4b39-9c0d-3b5e732d8b16"/>
    <xsd:import namespace="8161f2a9-1cb7-4b61-9ce6-697f382754a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d__x043e__x043c__x0435__x0440__x0020__x0434__x043e__x043a__x0443__x043c__x0435__x043d__x0442__x0430_" minOccurs="0"/>
                <xsd:element ref="ns3:_x0414__x0430__x0442__x0430__x0020__x0443__x0442__x0432__x0435__x0440__x0436__x0434__x0435__x043d__x0438__x044f_" minOccurs="0"/>
                <xsd:element ref="ns3:_x0414__x0430__x0442__x0430__x0020__x043e__x043a__x043e__x043d__x0447__x0430__x043d__x0438__x044f_" minOccurs="0"/>
                <xsd:element ref="ns3:_x0422__x0438__x043f__x0020__x0434__x043e__x043a__x0443__x043c__x0435__x043d__x0442__x0430_" minOccurs="0"/>
                <xsd:element ref="ns1:DisplayTemplateJSIconUrl" minOccurs="0"/>
                <xsd:element ref="ns2:SharedWithUsers" minOccurs="0"/>
                <xsd:element ref="ns2:SharedWithDetails" minOccurs="0"/>
                <xsd:element ref="ns3:Section" minOccurs="0"/>
                <xsd:element ref="ns3:_x041e__x0431__x0440__x0430__x0431__x043e__x0442__x043a__x0430_" minOccurs="0"/>
                <xsd:element ref="ns3:_x041e__x0442__x0432__x0435__x0442__x0441__x0442__x0432__x0435__x043d__x043d__x044b__x0435_" minOccurs="0"/>
                <xsd:element ref="ns3:_x041f__x043e__x043b__x0443__x0447__x0430__x0442__x0435__x043b__x0438_" minOccurs="0"/>
                <xsd:element ref="ns3:_x041f__x0440__x043e__x0444__x0438__x043b__x044c_" minOccurs="0"/>
                <xsd:element ref="ns3:_x0423__x0413__x0421__x041d_" minOccurs="0"/>
                <xsd:element ref="ns3:wgus" minOccurs="0"/>
                <xsd:element ref="ns3:_x0421__x0441__x044b__x043b__x043a__x0430__x0020__x0441__x0020__x0441__x0430__x0439__x0442__x0430_" minOccurs="0"/>
                <xsd:element ref="ns3:_x041e__x043f__x043e__x0432__x0435__x0449__x0435__x043d__x0438__x044f_" minOccurs="0"/>
                <xsd:element ref="ns3:_x0421__x0435__x0433__x043e__x0434__x043d__x044f_" minOccurs="0"/>
                <xsd:element ref="ns3:_x0421__x0435__x0433__x043e__x0434__x043d__x044f__x0412__x0440__x0435__x043c__x044f_" minOccurs="0"/>
                <xsd:element ref="ns3:_x0031_13" minOccurs="0"/>
                <xsd:element ref="ns3:MediaServiceMetadata" minOccurs="0"/>
                <xsd:element ref="ns3:MediaServiceFastMetadata" minOccurs="0"/>
                <xsd:element ref="ns3:_x041d__x0430__x043f__x0440__x0430__x0432__x043b__x0435__x043d__x0438__x0435__x0020__x043f__x043e__x0434__x0433__x043e__x0442__x043e__x0432__x043a__x0438_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isplayTemplateJSIconUrl" ma:index="15" nillable="true" ma:displayName="Значок" ma:description="Значок, который будет отображаться для этого переопределения." ma:format="Image" ma:internalName="DisplayTemplateJSIcon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1e9ff7-e785-4b39-9c0d-3b5e732d8b1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6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Совместно с подробностями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42" nillable="true" ma:displayName="Taxonomy Catch All Column" ma:hidden="true" ma:list="{865fa2b6-74bf-4218-b4c7-3e84e9719ee9}" ma:internalName="TaxCatchAll" ma:showField="CatchAllData" ma:web="e51e9ff7-e785-4b39-9c0d-3b5e732d8b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61f2a9-1cb7-4b61-9ce6-697f382754a6" elementFormDefault="qualified">
    <xsd:import namespace="http://schemas.microsoft.com/office/2006/documentManagement/types"/>
    <xsd:import namespace="http://schemas.microsoft.com/office/infopath/2007/PartnerControls"/>
    <xsd:element name="_x041d__x043e__x043c__x0435__x0440__x0020__x0434__x043e__x043a__x0443__x043c__x0435__x043d__x0442__x0430_" ma:index="11" nillable="true" ma:displayName="Номер документа" ma:indexed="true" ma:internalName="_x041d__x043e__x043c__x0435__x0440__x0020__x0434__x043e__x043a__x0443__x043c__x0435__x043d__x0442__x0430_">
      <xsd:simpleType>
        <xsd:restriction base="dms:Text">
          <xsd:maxLength value="255"/>
        </xsd:restriction>
      </xsd:simpleType>
    </xsd:element>
    <xsd:element name="_x0414__x0430__x0442__x0430__x0020__x0443__x0442__x0432__x0435__x0440__x0436__x0434__x0435__x043d__x0438__x044f_" ma:index="12" nillable="true" ma:displayName="Дата утверждения" ma:format="DateOnly" ma:indexed="true" ma:internalName="_x0414__x0430__x0442__x0430__x0020__x0443__x0442__x0432__x0435__x0440__x0436__x0434__x0435__x043d__x0438__x044f_">
      <xsd:simpleType>
        <xsd:restriction base="dms:DateTime"/>
      </xsd:simpleType>
    </xsd:element>
    <xsd:element name="_x0414__x0430__x0442__x0430__x0020__x043e__x043a__x043e__x043d__x0447__x0430__x043d__x0438__x044f_" ma:index="13" nillable="true" ma:displayName="Дата окончания" ma:format="DateOnly" ma:indexed="true" ma:internalName="_x0414__x0430__x0442__x0430__x0020__x043e__x043a__x043e__x043d__x0447__x0430__x043d__x0438__x044f_">
      <xsd:simpleType>
        <xsd:restriction base="dms:DateTime"/>
      </xsd:simpleType>
    </xsd:element>
    <xsd:element name="_x0422__x0438__x043f__x0020__x0434__x043e__x043a__x0443__x043c__x0435__x043d__x0442__x0430_" ma:index="14" nillable="true" ma:displayName="Тип документа" ma:format="Dropdown" ma:internalName="_x0422__x0438__x043f__x0020__x0434__x043e__x043a__x0443__x043c__x0435__x043d__x0442__x0430_">
      <xsd:simpleType>
        <xsd:restriction base="dms:Choice">
          <xsd:enumeration value="Шаблон"/>
          <xsd:enumeration value="Нормативно-правовой документ"/>
          <xsd:enumeration value="Приказ"/>
          <xsd:enumeration value="Календарный учебный график"/>
          <xsd:enumeration value="Учебный план"/>
          <xsd:enumeration value="Нет"/>
        </xsd:restriction>
      </xsd:simpleType>
    </xsd:element>
    <xsd:element name="Section" ma:index="18" nillable="true" ma:displayName="Раздел" ma:format="Dropdown" ma:indexed="true" ma:internalName="Section">
      <xsd:simpleType>
        <xsd:union memberTypes="dms:Text">
          <xsd:simpleType>
            <xsd:restriction base="dms:Choice">
              <xsd:enumeration value="Учебная работа. Бакалавриат и магистратура"/>
              <xsd:enumeration value="Общие положения ПГГПУ"/>
              <xsd:enumeration value="Учебная работа. Аспирантура"/>
              <xsd:enumeration value="Структурные подразделения"/>
              <xsd:enumeration value="Основные документы"/>
              <xsd:enumeration value="Органы управления ПГГПУ"/>
              <xsd:enumeration value="Профсоюзные организации"/>
              <xsd:enumeration value="Библиотечное обслуживание и редакционно-издательская деятельность"/>
              <xsd:enumeration value="Шаблоны заявлений для студентов"/>
              <xsd:enumeration value="Шаблоны заявлений для сотрудников"/>
              <xsd:enumeration value="Научная работа"/>
              <xsd:enumeration value="Трудоустройство"/>
              <xsd:enumeration value="Внеучебная работа"/>
              <xsd:enumeration value="Повышение квалификации"/>
              <xsd:enumeration value="Типовые должностные инструкции"/>
              <xsd:enumeration value="Календарный учебный график"/>
              <xsd:enumeration value="Учебные планы"/>
              <xsd:enumeration value="Разное"/>
              <xsd:enumeration value="Нет"/>
              <xsd:enumeration value="Шаблоны документов на закупку и проведение мероприятий"/>
              <xsd:enumeration value="Документы по ОП ВО"/>
              <xsd:enumeration value="СМК"/>
            </xsd:restriction>
          </xsd:simpleType>
        </xsd:union>
      </xsd:simpleType>
    </xsd:element>
    <xsd:element name="_x041e__x0431__x0440__x0430__x0431__x043e__x0442__x043a__x0430_" ma:index="19" nillable="true" ma:displayName="Обработка" ma:default="Обработано" ma:format="Dropdown" ma:internalName="_x041e__x0431__x0440__x0430__x0431__x043e__x0442__x043a__x0430_">
      <xsd:simpleType>
        <xsd:restriction base="dms:Choice">
          <xsd:enumeration value="Обработано"/>
          <xsd:enumeration value="Старая версия"/>
          <xsd:enumeration value="Удалить"/>
        </xsd:restriction>
      </xsd:simpleType>
    </xsd:element>
    <xsd:element name="_x041e__x0442__x0432__x0435__x0442__x0441__x0442__x0432__x0435__x043d__x043d__x044b__x0435_" ma:index="20" nillable="true" ma:displayName="Ответственные" ma:list="UserInfo" ma:SearchPeopleOnly="false" ma:SharePointGroup="0" ma:internalName="_x041e__x0442__x0432__x0435__x0442__x0441__x0442__x0432__x0435__x043d__x043d__x044b__x0435_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x041f__x043e__x043b__x0443__x0447__x0430__x0442__x0435__x043b__x0438_" ma:index="21" nillable="true" ma:displayName="Получатели" ma:list="UserInfo" ma:SearchPeopleOnly="false" ma:SharePointGroup="0" ma:internalName="_x041f__x043e__x043b__x0443__x0447__x0430__x0442__x0435__x043b__x0438_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x041f__x0440__x043e__x0444__x0438__x043b__x044c_" ma:index="22" nillable="true" ma:displayName="Профиль" ma:internalName="_x041f__x0440__x043e__x0444__x0438__x043b__x044c_">
      <xsd:simpleType>
        <xsd:restriction base="dms:Text">
          <xsd:maxLength value="255"/>
        </xsd:restriction>
      </xsd:simpleType>
    </xsd:element>
    <xsd:element name="_x0423__x0413__x0421__x041d_" ma:index="23" nillable="true" ma:displayName="УГСН" ma:internalName="_x0423__x0413__x0421__x041d_">
      <xsd:simpleType>
        <xsd:restriction base="dms:Text">
          <xsd:maxLength value="255"/>
        </xsd:restriction>
      </xsd:simpleType>
    </xsd:element>
    <xsd:element name="wgus" ma:index="24" nillable="true" ma:displayName="Пользователь или группа" ma:list="UserInfo" ma:internalName="wgus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x0421__x0441__x044b__x043b__x043a__x0430__x0020__x0441__x0020__x0441__x0430__x0439__x0442__x0430_" ma:index="25" nillable="true" ma:displayName="Ссылка с сайта" ma:format="Hyperlink" ma:internalName="_x0421__x0441__x044b__x043b__x043a__x0430__x0020__x0441__x0020__x0441__x0430__x0439__x0442__x0430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x041e__x043f__x043e__x0432__x0435__x0449__x0435__x043d__x0438__x044f_" ma:index="26" nillable="true" ma:displayName="Оповещения" ma:internalName="_x041e__x043f__x043e__x0432__x0435__x0449__x0435__x043d__x0438__x044f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x0421__x0435__x0433__x043e__x0434__x043d__x044f_" ma:index="27" nillable="true" ma:displayName="Сегодня" ma:default="[today]" ma:format="DateOnly" ma:internalName="_x0421__x0435__x0433__x043e__x0434__x043d__x044f_">
      <xsd:simpleType>
        <xsd:restriction base="dms:DateTime"/>
      </xsd:simpleType>
    </xsd:element>
    <xsd:element name="_x0421__x0435__x0433__x043e__x0434__x043d__x044f__x0412__x0440__x0435__x043c__x044f_" ma:index="28" nillable="true" ma:displayName="СегодняВремя" ma:format="DateOnly" ma:internalName="_x0421__x0435__x0433__x043e__x0434__x043d__x044f__x0412__x0440__x0435__x043c__x044f_">
      <xsd:simpleType>
        <xsd:restriction base="dms:DateTime"/>
      </xsd:simpleType>
    </xsd:element>
    <xsd:element name="_x0031_13" ma:index="31" nillable="true" ma:displayName="113" ma:default="[today]" ma:format="DateOnly" ma:internalName="_x0031_13">
      <xsd:simpleType>
        <xsd:restriction base="dms:DateTime"/>
      </xsd:simpleType>
    </xsd:element>
    <xsd:element name="MediaServiceMetadata" ma:index="3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_x041d__x0430__x043f__x0440__x0430__x0432__x043b__x0435__x043d__x0438__x0435__x0020__x043f__x043e__x0434__x0433__x043e__x0442__x043e__x0432__x043a__x0438_" ma:index="35" nillable="true" ma:displayName="Направление подготовки" ma:internalName="_x041d__x0430__x043f__x0440__x0430__x0432__x043b__x0435__x043d__x0438__x0435__x0020__x043f__x043e__x0434__x0433__x043e__x0442__x043e__x0432__x043a__x0438_">
      <xsd:simpleType>
        <xsd:restriction base="dms:Text">
          <xsd:maxLength value="255"/>
        </xsd:restriction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41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d64db4f2-4c23-4e6d-be94-d799daa514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4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4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4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именование документа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51AC3C-CE04-4864-92CE-83D4F358499A}">
  <ds:schemaRefs>
    <ds:schemaRef ds:uri="http://schemas.microsoft.com/sharepoint/v3"/>
    <ds:schemaRef ds:uri="8161f2a9-1cb7-4b61-9ce6-697f382754a6"/>
    <ds:schemaRef ds:uri="http://purl.org/dc/terms/"/>
    <ds:schemaRef ds:uri="http://purl.org/dc/dcmitype/"/>
    <ds:schemaRef ds:uri="e51e9ff7-e785-4b39-9c0d-3b5e732d8b16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8AD8B1F-6F47-4F10-BC64-540A13C3E5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51e9ff7-e785-4b39-9c0d-3b5e732d8b16"/>
    <ds:schemaRef ds:uri="8161f2a9-1cb7-4b61-9ce6-697f382754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75ABB5-E4E6-4523-9FD1-263095517D9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0CC4DC8-FDEF-478E-9F83-9CA7333B40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1544</TotalTime>
  <Words>744</Words>
  <Application>Microsoft Office PowerPoint</Application>
  <PresentationFormat>Широкоэкранный</PresentationFormat>
  <Paragraphs>66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Golos Text</vt:lpstr>
      <vt:lpstr>Calibri</vt:lpstr>
      <vt:lpstr>Arial</vt:lpstr>
      <vt:lpstr>Golos Text DemiBold</vt:lpstr>
      <vt:lpstr>Golos Text Medium</vt:lpstr>
      <vt:lpstr>Golos Text Black</vt:lpstr>
      <vt:lpstr>Тема Office</vt:lpstr>
      <vt:lpstr> «Читательская грамотность как одно из условий повышения образовательных результатов»</vt:lpstr>
      <vt:lpstr>Читательская грамотность</vt:lpstr>
      <vt:lpstr>Оценка читательской грамотности</vt:lpstr>
      <vt:lpstr>Компетенции читательской грамотности</vt:lpstr>
      <vt:lpstr>Деятельность речевосприятия</vt:lpstr>
      <vt:lpstr>Первичное восприятие</vt:lpstr>
      <vt:lpstr>Понимание</vt:lpstr>
      <vt:lpstr>Результат понимания текста – его интерпретация</vt:lpstr>
      <vt:lpstr>Этапы читательской деятельности</vt:lpstr>
      <vt:lpstr>Этапы читательской деятельности</vt:lpstr>
      <vt:lpstr>Определение понятия</vt:lpstr>
      <vt:lpstr>Презентация PowerPoint</vt:lpstr>
      <vt:lpstr>Презентация PowerPoint</vt:lpstr>
      <vt:lpstr>Работа со значением слова</vt:lpstr>
      <vt:lpstr>Презентация PowerPoint</vt:lpstr>
      <vt:lpstr>Задания для работы с научно-учебным текстом</vt:lpstr>
      <vt:lpstr>Работа с текстами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Данил Ахметов</dc:creator>
  <cp:lastModifiedBy>Петров Андрей Валерьевич</cp:lastModifiedBy>
  <cp:revision>109</cp:revision>
  <dcterms:created xsi:type="dcterms:W3CDTF">2023-04-16T15:24:45Z</dcterms:created>
  <dcterms:modified xsi:type="dcterms:W3CDTF">2025-08-28T04:31:53Z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0x010100B5E641D076AF5142896A75CD5E5C212F</vt:lpwstr>
  </property>
  <property fmtid="{D5CDD505-2E9C-101B-9397-08002B2CF9AE}" pid="3" name="_dlc_DocIdItemGuid">
    <vt:lpwstr>25a8402c-2ea7-4193-8567-834d5f1798a3</vt:lpwstr>
  </property>
  <property fmtid="{D5CDD505-2E9C-101B-9397-08002B2CF9AE}" pid="4" name="MediaServiceImageTags">
    <vt:lpwstr/>
  </property>
</Properties>
</file>