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5"/>
  </p:sldMasterIdLst>
  <p:notesMasterIdLst>
    <p:notesMasterId r:id="rId21"/>
  </p:notesMasterIdLst>
  <p:sldIdLst>
    <p:sldId id="256" r:id="rId6"/>
    <p:sldId id="266" r:id="rId7"/>
    <p:sldId id="267" r:id="rId8"/>
    <p:sldId id="279" r:id="rId9"/>
    <p:sldId id="268" r:id="rId10"/>
    <p:sldId id="269" r:id="rId11"/>
    <p:sldId id="270" r:id="rId12"/>
    <p:sldId id="277" r:id="rId13"/>
    <p:sldId id="278" r:id="rId14"/>
    <p:sldId id="271" r:id="rId15"/>
    <p:sldId id="272" r:id="rId16"/>
    <p:sldId id="273" r:id="rId17"/>
    <p:sldId id="274" r:id="rId18"/>
    <p:sldId id="275" r:id="rId19"/>
    <p:sldId id="276" r:id="rId20"/>
  </p:sldIdLst>
  <p:sldSz cx="12192000" cy="6858000"/>
  <p:notesSz cx="6858000" cy="9144000"/>
  <p:embeddedFontLst>
    <p:embeddedFont>
      <p:font typeface="Golos Text Black" panose="020B0903020202020204" pitchFamily="34" charset="-52"/>
      <p:bold r:id="rId22"/>
    </p:embeddedFont>
    <p:embeddedFont>
      <p:font typeface="Golos Text DemiBold" panose="020B0703020202020204" pitchFamily="34" charset="-52"/>
      <p:bold r:id="rId23"/>
    </p:embeddedFont>
    <p:embeddedFont>
      <p:font typeface="Golos Text Medium" panose="020B0603020202020204" pitchFamily="34" charset="-52"/>
      <p:regular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Golos Text" panose="020B0503020202020204" pitchFamily="34" charset="-52"/>
      <p:regular r:id="rId29"/>
      <p:bold r:id="rId30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74" userDrawn="1">
          <p15:clr>
            <a:srgbClr val="A4A3A4"/>
          </p15:clr>
        </p15:guide>
        <p15:guide id="2" pos="347" userDrawn="1">
          <p15:clr>
            <a:srgbClr val="A4A3A4"/>
          </p15:clr>
        </p15:guide>
        <p15:guide id="3" orient="horz" pos="459" userDrawn="1">
          <p15:clr>
            <a:srgbClr val="A4A3A4"/>
          </p15:clr>
        </p15:guide>
        <p15:guide id="4" pos="7333" userDrawn="1">
          <p15:clr>
            <a:srgbClr val="A4A3A4"/>
          </p15:clr>
        </p15:guide>
        <p15:guide id="5" pos="3840" userDrawn="1">
          <p15:clr>
            <a:srgbClr val="A4A3A4"/>
          </p15:clr>
        </p15:guide>
        <p15:guide id="6" pos="824" userDrawn="1">
          <p15:clr>
            <a:srgbClr val="A4A3A4"/>
          </p15:clr>
        </p15:guide>
        <p15:guide id="7" orient="horz" pos="2160" userDrawn="1">
          <p15:clr>
            <a:srgbClr val="A4A3A4"/>
          </p15:clr>
        </p15:guide>
        <p15:guide id="8" orient="horz" pos="867" userDrawn="1">
          <p15:clr>
            <a:srgbClr val="A4A3A4"/>
          </p15:clr>
        </p15:guide>
        <p15:guide id="9" pos="429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E00"/>
    <a:srgbClr val="7154C6"/>
    <a:srgbClr val="E6E6E6"/>
    <a:srgbClr val="463B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56" y="60"/>
      </p:cViewPr>
      <p:guideLst>
        <p:guide orient="horz" pos="3974"/>
        <p:guide pos="347"/>
        <p:guide orient="horz" pos="459"/>
        <p:guide pos="7333"/>
        <p:guide pos="3840"/>
        <p:guide pos="824"/>
        <p:guide orient="horz" pos="2160"/>
        <p:guide orient="horz" pos="867"/>
        <p:guide pos="429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5.fntdata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4.fntdata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font" Target="fonts/font8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3.fntdata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7B8983-7A29-41A3-95D0-47FC23D6AE72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19C8F0-A855-425F-9B68-94EAD3EF2A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9559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D65A8-702F-4595-BC66-FD7CE2FC536B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3D04A-7E89-402A-874E-77D553104B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1801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D65A8-702F-4595-BC66-FD7CE2FC536B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3D04A-7E89-402A-874E-77D553104B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9630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D65A8-702F-4595-BC66-FD7CE2FC536B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3D04A-7E89-402A-874E-77D553104B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6842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D65A8-702F-4595-BC66-FD7CE2FC536B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3D04A-7E89-402A-874E-77D553104B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4848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D65A8-702F-4595-BC66-FD7CE2FC536B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3D04A-7E89-402A-874E-77D553104B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0426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D65A8-702F-4595-BC66-FD7CE2FC536B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3D04A-7E89-402A-874E-77D553104B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3602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D65A8-702F-4595-BC66-FD7CE2FC536B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3D04A-7E89-402A-874E-77D553104B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655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D65A8-702F-4595-BC66-FD7CE2FC536B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3D04A-7E89-402A-874E-77D553104B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0028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D65A8-702F-4595-BC66-FD7CE2FC536B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3D04A-7E89-402A-874E-77D553104B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894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D65A8-702F-4595-BC66-FD7CE2FC536B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3D04A-7E89-402A-874E-77D553104B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3016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D65A8-702F-4595-BC66-FD7CE2FC536B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3D04A-7E89-402A-874E-77D553104B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944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9D65A8-702F-4595-BC66-FD7CE2FC536B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63D04A-7E89-402A-874E-77D553104B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433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&#1057;&#1054;&#1058;_28082025_&#1050;&#1072;&#1085;&#1094;&#1091;&#1088;.pptx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pspu-forum-10.2025.tilda.ws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steam-teachers.tilda.ws/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spec.tass.ru/doroga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.png"/><Relationship Id="rId2" Type="http://schemas.openxmlformats.org/officeDocument/2006/relationships/hyperlink" Target="https://sites.google.com/view/proektstemlegowedo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8" y="0"/>
            <a:ext cx="12192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63640" y="5192914"/>
            <a:ext cx="5377498" cy="1115811"/>
          </a:xfrm>
        </p:spPr>
        <p:txBody>
          <a:bodyPr>
            <a:normAutofit fontScale="77500" lnSpcReduction="20000"/>
          </a:bodyPr>
          <a:lstStyle/>
          <a:p>
            <a:pPr algn="l">
              <a:lnSpc>
                <a:spcPct val="120000"/>
              </a:lnSpc>
            </a:pPr>
            <a:r>
              <a:rPr lang="ru-RU" b="1" i="1" dirty="0" smtClean="0">
                <a:solidFill>
                  <a:schemeClr val="bg1"/>
                </a:solidFill>
                <a:latin typeface="Golos Text" panose="020B0503020202020204" pitchFamily="34" charset="-52"/>
                <a:cs typeface="Golos Text" panose="020B0503020202020204" pitchFamily="34" charset="-52"/>
              </a:rPr>
              <a:t>Анна Владимировна Худякова, </a:t>
            </a:r>
            <a:r>
              <a:rPr lang="en-US" b="1" i="1" dirty="0" smtClean="0">
                <a:solidFill>
                  <a:schemeClr val="bg1"/>
                </a:solidFill>
                <a:latin typeface="Golos Text" panose="020B0503020202020204" pitchFamily="34" charset="-52"/>
                <a:cs typeface="Golos Text" panose="020B0503020202020204" pitchFamily="34" charset="-52"/>
              </a:rPr>
              <a:t>                                </a:t>
            </a:r>
            <a:r>
              <a:rPr lang="ru-RU" dirty="0" err="1" smtClean="0">
                <a:solidFill>
                  <a:schemeClr val="bg1"/>
                </a:solidFill>
                <a:latin typeface="Golos Text" panose="020B0503020202020204" pitchFamily="34" charset="-52"/>
                <a:cs typeface="Golos Text" panose="020B0503020202020204" pitchFamily="34" charset="-52"/>
              </a:rPr>
              <a:t>и.о</a:t>
            </a:r>
            <a:r>
              <a:rPr lang="ru-RU" dirty="0">
                <a:solidFill>
                  <a:schemeClr val="bg1"/>
                </a:solidFill>
                <a:latin typeface="Golos Text" panose="020B0503020202020204" pitchFamily="34" charset="-52"/>
                <a:cs typeface="Golos Text" panose="020B0503020202020204" pitchFamily="34" charset="-52"/>
              </a:rPr>
              <a:t>. зав. кафедрой информатики и сквозных технологий ПГГПУ, </a:t>
            </a:r>
            <a:r>
              <a:rPr lang="ru-RU" dirty="0" err="1">
                <a:solidFill>
                  <a:schemeClr val="bg1"/>
                </a:solidFill>
                <a:latin typeface="Golos Text" panose="020B0503020202020204" pitchFamily="34" charset="-52"/>
                <a:cs typeface="Golos Text" panose="020B0503020202020204" pitchFamily="34" charset="-52"/>
              </a:rPr>
              <a:t>к.п.н</a:t>
            </a:r>
            <a:r>
              <a:rPr lang="ru-RU" dirty="0">
                <a:solidFill>
                  <a:schemeClr val="bg1"/>
                </a:solidFill>
                <a:latin typeface="Golos Text" panose="020B0503020202020204" pitchFamily="34" charset="-52"/>
                <a:cs typeface="Golos Text" panose="020B0503020202020204" pitchFamily="34" charset="-52"/>
              </a:rPr>
              <a:t>., доцент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00050" y="2201949"/>
            <a:ext cx="11384280" cy="22365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ru-RU" sz="4000" dirty="0">
                <a:solidFill>
                  <a:schemeClr val="bg1"/>
                </a:solidFill>
                <a:latin typeface="Golos Text Black" panose="020B0903020202020204" pitchFamily="34" charset="-52"/>
                <a:ea typeface="+mj-ea"/>
                <a:cs typeface="Golos Text Black" panose="020B0903020202020204" pitchFamily="34" charset="-52"/>
              </a:rPr>
              <a:t>Содержательная линия </a:t>
            </a:r>
          </a:p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ru-RU" sz="4000" dirty="0">
                <a:solidFill>
                  <a:schemeClr val="bg1"/>
                </a:solidFill>
                <a:latin typeface="Golos Text Black" panose="020B0903020202020204" pitchFamily="34" charset="-52"/>
                <a:ea typeface="+mj-ea"/>
                <a:cs typeface="Golos Text Black" panose="020B0903020202020204" pitchFamily="34" charset="-52"/>
              </a:rPr>
              <a:t>«</a:t>
            </a:r>
            <a:r>
              <a:rPr lang="en-US" sz="4000" dirty="0">
                <a:solidFill>
                  <a:schemeClr val="bg1"/>
                </a:solidFill>
                <a:latin typeface="Golos Text Black" panose="020B0903020202020204" pitchFamily="34" charset="-52"/>
                <a:ea typeface="+mj-ea"/>
                <a:cs typeface="Golos Text Black" panose="020B0903020202020204" pitchFamily="34" charset="-52"/>
              </a:rPr>
              <a:t>STEAM-</a:t>
            </a:r>
            <a:r>
              <a:rPr lang="ru-RU" sz="4000" dirty="0">
                <a:solidFill>
                  <a:schemeClr val="bg1"/>
                </a:solidFill>
                <a:latin typeface="Golos Text Black" panose="020B0903020202020204" pitchFamily="34" charset="-52"/>
                <a:ea typeface="+mj-ea"/>
                <a:cs typeface="Golos Text Black" panose="020B0903020202020204" pitchFamily="34" charset="-52"/>
              </a:rPr>
              <a:t>подход как средство повышения качества образования»</a:t>
            </a:r>
          </a:p>
        </p:txBody>
      </p:sp>
      <p:sp>
        <p:nvSpPr>
          <p:cNvPr id="8" name="TextBox 7">
            <a:hlinkClick r:id="rId3" action="ppaction://hlinkpres?slideindex=1&amp;slidetitle="/>
            <a:extLst>
              <a:ext uri="{FF2B5EF4-FFF2-40B4-BE49-F238E27FC236}">
                <a16:creationId xmlns="" xmlns:a16="http://schemas.microsoft.com/office/drawing/2014/main" id="{1765BBB5-A916-46E5-9BAB-250D892ED5EB}"/>
              </a:ext>
            </a:extLst>
          </p:cNvPr>
          <p:cNvSpPr txBox="1"/>
          <p:nvPr/>
        </p:nvSpPr>
        <p:spPr>
          <a:xfrm>
            <a:off x="4878285" y="730632"/>
            <a:ext cx="731371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accent3">
                    <a:lumMod val="20000"/>
                    <a:lumOff val="80000"/>
                  </a:schemeClr>
                </a:solidFill>
                <a:latin typeface="Golos Text DemiBold" panose="020B0703020202020204" pitchFamily="34" charset="-52"/>
                <a:cs typeface="Golos Text DemiBold" panose="020B0703020202020204" pitchFamily="34" charset="-52"/>
              </a:rPr>
              <a:t>Университетский округ ПГГПУ 2025</a:t>
            </a:r>
          </a:p>
        </p:txBody>
      </p:sp>
    </p:spTree>
    <p:extLst>
      <p:ext uri="{BB962C8B-B14F-4D97-AF65-F5344CB8AC3E}">
        <p14:creationId xmlns:p14="http://schemas.microsoft.com/office/powerpoint/2010/main" val="9159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9">
            <a:extLst>
              <a:ext uri="{FF2B5EF4-FFF2-40B4-BE49-F238E27FC236}">
                <a16:creationId xmlns:a16="http://schemas.microsoft.com/office/drawing/2014/main" xmlns="" id="{2D926CA8-4C87-2564-61CB-F1D0BDC17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47960" y="6308725"/>
            <a:ext cx="1293178" cy="366395"/>
          </a:xfrm>
        </p:spPr>
        <p:txBody>
          <a:bodyPr/>
          <a:lstStyle/>
          <a:p>
            <a:fld id="{9263D04A-7E89-402A-874E-77D553104BF5}" type="slidenum">
              <a:rPr lang="ru-RU" sz="1400" smtClean="0">
                <a:solidFill>
                  <a:schemeClr val="tx1">
                    <a:lumMod val="75000"/>
                    <a:lumOff val="2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</a:rPr>
              <a:t>10</a:t>
            </a:fld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Golos Text" panose="020B0503020202020204" pitchFamily="34" charset="0"/>
              <a:ea typeface="Golos Text" panose="020B0503020202020204" pitchFamily="34" charset="0"/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DA574126-8E3D-A9CD-7593-2937C854EA1B}"/>
              </a:ext>
            </a:extLst>
          </p:cNvPr>
          <p:cNvSpPr txBox="1">
            <a:spLocks/>
          </p:cNvSpPr>
          <p:nvPr/>
        </p:nvSpPr>
        <p:spPr>
          <a:xfrm>
            <a:off x="927379" y="733289"/>
            <a:ext cx="10784794" cy="4267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solidFill>
                  <a:srgbClr val="FF7E00"/>
                </a:solidFill>
                <a:latin typeface="Golos Text DemiBold" panose="020B0703020202020204" pitchFamily="34" charset="-52"/>
                <a:cs typeface="Golos Text DemiBold" panose="020B0703020202020204" pitchFamily="34" charset="-52"/>
              </a:rPr>
              <a:t>Магистерская </a:t>
            </a:r>
            <a:r>
              <a:rPr lang="ru-RU" sz="2800" dirty="0">
                <a:solidFill>
                  <a:srgbClr val="FF7E00"/>
                </a:solidFill>
                <a:latin typeface="Golos Text DemiBold" panose="020B0703020202020204" pitchFamily="34" charset="-52"/>
                <a:cs typeface="Golos Text DemiBold" panose="020B0703020202020204" pitchFamily="34" charset="-52"/>
              </a:rPr>
              <a:t>программа </a:t>
            </a:r>
            <a:r>
              <a:rPr lang="ru-RU" sz="2800" dirty="0" smtClean="0">
                <a:solidFill>
                  <a:srgbClr val="FF7E00"/>
                </a:solidFill>
                <a:latin typeface="Golos Text DemiBold" panose="020B0703020202020204" pitchFamily="34" charset="-52"/>
                <a:cs typeface="Golos Text DemiBold" panose="020B0703020202020204" pitchFamily="34" charset="-52"/>
              </a:rPr>
              <a:t>«</a:t>
            </a:r>
            <a:r>
              <a:rPr lang="en-US" sz="2800" dirty="0">
                <a:solidFill>
                  <a:srgbClr val="FF7E00"/>
                </a:solidFill>
                <a:latin typeface="Golos Text DemiBold" panose="020B0703020202020204" pitchFamily="34" charset="-52"/>
                <a:cs typeface="Golos Text DemiBold" panose="020B0703020202020204" pitchFamily="34" charset="-52"/>
              </a:rPr>
              <a:t>STEAM-</a:t>
            </a:r>
            <a:r>
              <a:rPr lang="ru-RU" sz="2800" dirty="0">
                <a:solidFill>
                  <a:srgbClr val="FF7E00"/>
                </a:solidFill>
                <a:latin typeface="Golos Text DemiBold" panose="020B0703020202020204" pitchFamily="34" charset="-52"/>
                <a:cs typeface="Golos Text DemiBold" panose="020B0703020202020204" pitchFamily="34" charset="-52"/>
              </a:rPr>
              <a:t>образование»</a:t>
            </a:r>
            <a:endParaRPr lang="ru-RU" sz="2800" dirty="0">
              <a:latin typeface="Golos Text DemiBold" panose="020B0703020202020204" pitchFamily="34" charset="-52"/>
              <a:cs typeface="Golos Text DemiBold" panose="020B0703020202020204" pitchFamily="34" charset="-52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6" t="20175" r="69064" b="20629"/>
          <a:stretch/>
        </p:blipFill>
        <p:spPr>
          <a:xfrm>
            <a:off x="702763" y="250952"/>
            <a:ext cx="840287" cy="827744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1" y="1495553"/>
            <a:ext cx="12088813" cy="478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7818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9">
            <a:extLst>
              <a:ext uri="{FF2B5EF4-FFF2-40B4-BE49-F238E27FC236}">
                <a16:creationId xmlns:a16="http://schemas.microsoft.com/office/drawing/2014/main" xmlns="" id="{2D926CA8-4C87-2564-61CB-F1D0BDC17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47960" y="6308725"/>
            <a:ext cx="1293178" cy="366395"/>
          </a:xfrm>
        </p:spPr>
        <p:txBody>
          <a:bodyPr/>
          <a:lstStyle/>
          <a:p>
            <a:fld id="{9263D04A-7E89-402A-874E-77D553104BF5}" type="slidenum">
              <a:rPr lang="ru-RU" sz="1400" smtClean="0">
                <a:solidFill>
                  <a:schemeClr val="tx1">
                    <a:lumMod val="75000"/>
                    <a:lumOff val="2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</a:rPr>
              <a:t>11</a:t>
            </a:fld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Golos Text" panose="020B0503020202020204" pitchFamily="34" charset="0"/>
              <a:ea typeface="Golos Text" panose="020B0503020202020204" pitchFamily="34" charset="0"/>
            </a:endParaRPr>
          </a:p>
        </p:txBody>
      </p:sp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288" y="1450983"/>
            <a:ext cx="9850437" cy="451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Заголовок 1">
            <a:extLst>
              <a:ext uri="{FF2B5EF4-FFF2-40B4-BE49-F238E27FC236}">
                <a16:creationId xmlns:a16="http://schemas.microsoft.com/office/drawing/2014/main" xmlns="" id="{DA574126-8E3D-A9CD-7593-2937C854EA1B}"/>
              </a:ext>
            </a:extLst>
          </p:cNvPr>
          <p:cNvSpPr txBox="1">
            <a:spLocks/>
          </p:cNvSpPr>
          <p:nvPr/>
        </p:nvSpPr>
        <p:spPr>
          <a:xfrm>
            <a:off x="1640541" y="733289"/>
            <a:ext cx="9695116" cy="4267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solidFill>
                  <a:srgbClr val="FF7E00"/>
                </a:solidFill>
                <a:latin typeface="Golos Text DemiBold" panose="020B0703020202020204" pitchFamily="34" charset="-52"/>
                <a:cs typeface="Golos Text DemiBold" panose="020B0703020202020204" pitchFamily="34" charset="-52"/>
              </a:rPr>
              <a:t>Экосистема </a:t>
            </a:r>
            <a:r>
              <a:rPr lang="ru-RU" sz="2800" dirty="0">
                <a:solidFill>
                  <a:srgbClr val="FF7E00"/>
                </a:solidFill>
                <a:latin typeface="Golos Text DemiBold" panose="020B0703020202020204" pitchFamily="34" charset="-52"/>
                <a:cs typeface="Golos Text DemiBold" panose="020B0703020202020204" pitchFamily="34" charset="-52"/>
              </a:rPr>
              <a:t>современного педагогического образования</a:t>
            </a:r>
            <a:endParaRPr lang="ru-RU" sz="2800" dirty="0">
              <a:latin typeface="Golos Text DemiBold" panose="020B0703020202020204" pitchFamily="34" charset="-52"/>
              <a:cs typeface="Golos Text DemiBold" panose="020B0703020202020204" pitchFamily="34" charset="-52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6" t="20175" r="69064" b="20629"/>
          <a:stretch/>
        </p:blipFill>
        <p:spPr>
          <a:xfrm>
            <a:off x="702763" y="250952"/>
            <a:ext cx="840287" cy="827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929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9">
            <a:extLst>
              <a:ext uri="{FF2B5EF4-FFF2-40B4-BE49-F238E27FC236}">
                <a16:creationId xmlns:a16="http://schemas.microsoft.com/office/drawing/2014/main" xmlns="" id="{2D926CA8-4C87-2564-61CB-F1D0BDC17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47960" y="6308725"/>
            <a:ext cx="1293178" cy="366395"/>
          </a:xfrm>
        </p:spPr>
        <p:txBody>
          <a:bodyPr/>
          <a:lstStyle/>
          <a:p>
            <a:fld id="{9263D04A-7E89-402A-874E-77D553104BF5}" type="slidenum">
              <a:rPr lang="ru-RU" sz="1400" smtClean="0">
                <a:solidFill>
                  <a:schemeClr val="tx1">
                    <a:lumMod val="75000"/>
                    <a:lumOff val="2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</a:rPr>
              <a:t>12</a:t>
            </a:fld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Golos Text" panose="020B0503020202020204" pitchFamily="34" charset="0"/>
              <a:ea typeface="Golos Text" panose="020B0503020202020204" pitchFamily="34" charset="0"/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DA574126-8E3D-A9CD-7593-2937C854EA1B}"/>
              </a:ext>
            </a:extLst>
          </p:cNvPr>
          <p:cNvSpPr txBox="1">
            <a:spLocks/>
          </p:cNvSpPr>
          <p:nvPr/>
        </p:nvSpPr>
        <p:spPr>
          <a:xfrm>
            <a:off x="1775013" y="733289"/>
            <a:ext cx="9560644" cy="4267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solidFill>
                  <a:srgbClr val="FF7E00"/>
                </a:solidFill>
                <a:latin typeface="Golos Text DemiBold" panose="020B0703020202020204" pitchFamily="34" charset="-52"/>
                <a:cs typeface="Golos Text DemiBold" panose="020B0703020202020204" pitchFamily="34" charset="-52"/>
              </a:rPr>
              <a:t>Круглый </a:t>
            </a:r>
            <a:r>
              <a:rPr lang="ru-RU" sz="2800" dirty="0">
                <a:solidFill>
                  <a:srgbClr val="FF7E00"/>
                </a:solidFill>
                <a:latin typeface="Golos Text DemiBold" panose="020B0703020202020204" pitchFamily="34" charset="-52"/>
                <a:cs typeface="Golos Text DemiBold" panose="020B0703020202020204" pitchFamily="34" charset="-52"/>
              </a:rPr>
              <a:t>стол «</a:t>
            </a:r>
            <a:r>
              <a:rPr lang="ru-RU" sz="2800" dirty="0" smtClean="0">
                <a:solidFill>
                  <a:srgbClr val="FF7E00"/>
                </a:solidFill>
                <a:latin typeface="Golos Text DemiBold" panose="020B0703020202020204" pitchFamily="34" charset="-52"/>
                <a:cs typeface="Golos Text DemiBold" panose="020B0703020202020204" pitchFamily="34" charset="-52"/>
              </a:rPr>
              <a:t>STEAM-практики в </a:t>
            </a:r>
            <a:r>
              <a:rPr lang="ru-RU" sz="2800" dirty="0">
                <a:solidFill>
                  <a:srgbClr val="FF7E00"/>
                </a:solidFill>
                <a:latin typeface="Golos Text DemiBold" panose="020B0703020202020204" pitchFamily="34" charset="-52"/>
                <a:cs typeface="Golos Text DemiBold" panose="020B0703020202020204" pitchFamily="34" charset="-52"/>
              </a:rPr>
              <a:t>образовании</a:t>
            </a:r>
            <a:r>
              <a:rPr lang="ru-RU" sz="2800" dirty="0" smtClean="0">
                <a:solidFill>
                  <a:srgbClr val="FF7E00"/>
                </a:solidFill>
                <a:latin typeface="Golos Text DemiBold" panose="020B0703020202020204" pitchFamily="34" charset="-52"/>
                <a:cs typeface="Golos Text DemiBold" panose="020B0703020202020204" pitchFamily="34" charset="-52"/>
              </a:rPr>
              <a:t>» (07.10.2025 г.)</a:t>
            </a:r>
            <a:endParaRPr lang="ru-RU" sz="2800" dirty="0">
              <a:latin typeface="Golos Text DemiBold" panose="020B0703020202020204" pitchFamily="34" charset="-52"/>
              <a:cs typeface="Golos Text DemiBold" panose="020B0703020202020204" pitchFamily="34" charset="-52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50864" y="1653677"/>
            <a:ext cx="7060171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</a:pPr>
            <a:r>
              <a:rPr lang="ru-RU" altLang="ru-RU" sz="2400" dirty="0" smtClean="0"/>
              <a:t>В </a:t>
            </a:r>
            <a:r>
              <a:rPr lang="ru-RU" altLang="ru-RU" sz="2400" dirty="0"/>
              <a:t>рамках </a:t>
            </a:r>
            <a:r>
              <a:rPr lang="ru-RU" altLang="ru-RU" sz="2400" dirty="0" smtClean="0"/>
              <a:t>Международного научно-методического форума «Образовательные и воспитательные технологии суверенной системы </a:t>
            </a:r>
            <a:r>
              <a:rPr lang="ru-RU" altLang="ru-RU" sz="2400" dirty="0"/>
              <a:t>образования» </a:t>
            </a:r>
            <a:r>
              <a:rPr lang="ru-RU" altLang="ru-RU" sz="2400" dirty="0" smtClean="0"/>
              <a:t>с 6 </a:t>
            </a:r>
            <a:r>
              <a:rPr lang="ru-RU" altLang="ru-RU" sz="2400" dirty="0"/>
              <a:t>по </a:t>
            </a:r>
            <a:r>
              <a:rPr lang="ru-RU" altLang="ru-RU" sz="2400" dirty="0" smtClean="0"/>
              <a:t>9 </a:t>
            </a:r>
            <a:r>
              <a:rPr lang="ru-RU" altLang="ru-RU" sz="2400" dirty="0"/>
              <a:t>октября 2025 г</a:t>
            </a:r>
            <a:r>
              <a:rPr lang="ru-RU" altLang="ru-RU" sz="2400" dirty="0" smtClean="0"/>
              <a:t>. </a:t>
            </a:r>
          </a:p>
          <a:p>
            <a:pPr marL="285750" indent="-285750">
              <a:lnSpc>
                <a:spcPct val="120000"/>
              </a:lnSpc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</a:pPr>
            <a:r>
              <a:rPr lang="ru-RU" altLang="ru-RU" sz="2400" dirty="0" smtClean="0"/>
              <a:t>студенты </a:t>
            </a:r>
            <a:r>
              <a:rPr lang="ru-RU" altLang="ru-RU" sz="2400" dirty="0"/>
              <a:t>магистерской программы «STEAM- образование» </a:t>
            </a:r>
            <a:r>
              <a:rPr lang="ru-RU" altLang="ru-RU" sz="2400" dirty="0" smtClean="0"/>
              <a:t>представляют </a:t>
            </a:r>
            <a:r>
              <a:rPr lang="ru-RU" altLang="ru-RU" sz="2400" dirty="0"/>
              <a:t>методические разработки и решения, позволяющие реализовывать STEAM-подход и </a:t>
            </a:r>
            <a:r>
              <a:rPr lang="ru-RU" altLang="ru-RU" sz="2400" dirty="0" err="1"/>
              <a:t>междисциплинарность</a:t>
            </a:r>
            <a:r>
              <a:rPr lang="ru-RU" altLang="ru-RU" sz="2400" dirty="0"/>
              <a:t> в обучении на всех уровнях образования</a:t>
            </a:r>
          </a:p>
        </p:txBody>
      </p:sp>
      <p:pic>
        <p:nvPicPr>
          <p:cNvPr id="6" name="Picture 2" descr="D:\!!!КОНФЕРЕНЦИИ\Конференции_2023\Томск_только доклад_17 ноября\1l6PJcU9tF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943" y="1807460"/>
            <a:ext cx="3657600" cy="2437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6" t="20175" r="69064" b="20629"/>
          <a:stretch/>
        </p:blipFill>
        <p:spPr>
          <a:xfrm>
            <a:off x="702763" y="250952"/>
            <a:ext cx="840287" cy="82774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381032" y="4562146"/>
            <a:ext cx="48689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hlinkClick r:id="rId4"/>
              </a:rPr>
              <a:t>https://pspu-forum-10.2025.tilda.ws</a:t>
            </a:r>
            <a:r>
              <a:rPr lang="en-US" sz="2000" dirty="0" smtClean="0">
                <a:hlinkClick r:id="rId4"/>
              </a:rPr>
              <a:t>/</a:t>
            </a:r>
            <a:r>
              <a:rPr lang="ru-RU" sz="2000" dirty="0" smtClean="0"/>
              <a:t>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34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9">
            <a:extLst>
              <a:ext uri="{FF2B5EF4-FFF2-40B4-BE49-F238E27FC236}">
                <a16:creationId xmlns:a16="http://schemas.microsoft.com/office/drawing/2014/main" xmlns="" id="{2D926CA8-4C87-2564-61CB-F1D0BDC17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47960" y="6308725"/>
            <a:ext cx="1293178" cy="366395"/>
          </a:xfrm>
        </p:spPr>
        <p:txBody>
          <a:bodyPr/>
          <a:lstStyle/>
          <a:p>
            <a:fld id="{9263D04A-7E89-402A-874E-77D553104BF5}" type="slidenum">
              <a:rPr lang="ru-RU" sz="1400" smtClean="0">
                <a:solidFill>
                  <a:schemeClr val="tx1">
                    <a:lumMod val="75000"/>
                    <a:lumOff val="2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</a:rPr>
              <a:t>13</a:t>
            </a:fld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Golos Text" panose="020B0503020202020204" pitchFamily="34" charset="0"/>
              <a:ea typeface="Golos Text" panose="020B0503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7322" y="1348883"/>
            <a:ext cx="1111862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</a:pPr>
            <a:r>
              <a:rPr lang="ru-RU" altLang="ru-RU" sz="2400" dirty="0" smtClean="0"/>
              <a:t>Пропедевтика </a:t>
            </a:r>
            <a:r>
              <a:rPr lang="ru-RU" altLang="ru-RU" sz="2400" dirty="0"/>
              <a:t>инженерного образования в школьном курсе «Технология»</a:t>
            </a:r>
          </a:p>
          <a:p>
            <a:pPr marL="285750" indent="-285750">
              <a:lnSpc>
                <a:spcPct val="120000"/>
              </a:lnSpc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</a:pPr>
            <a:r>
              <a:rPr lang="ru-RU" altLang="ru-RU" sz="2400" dirty="0"/>
              <a:t>Краткосрочный курс «Создание мультипликационного фильма» как средство STEAM-образования</a:t>
            </a:r>
          </a:p>
          <a:p>
            <a:pPr marL="285750" indent="-285750">
              <a:lnSpc>
                <a:spcPct val="120000"/>
              </a:lnSpc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</a:pPr>
            <a:r>
              <a:rPr lang="ru-RU" altLang="ru-RU" sz="2400" dirty="0"/>
              <a:t>Применение </a:t>
            </a:r>
            <a:r>
              <a:rPr lang="ru-RU" altLang="ru-RU" sz="2400" dirty="0" err="1"/>
              <a:t>WebARStudio</a:t>
            </a:r>
            <a:r>
              <a:rPr lang="ru-RU" altLang="ru-RU" sz="2400" dirty="0"/>
              <a:t> для разработки проектов дополненной реальности </a:t>
            </a:r>
          </a:p>
          <a:p>
            <a:pPr marL="285750" indent="-285750">
              <a:lnSpc>
                <a:spcPct val="120000"/>
              </a:lnSpc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</a:pPr>
            <a:r>
              <a:rPr lang="ru-RU" altLang="ru-RU" sz="2400" dirty="0"/>
              <a:t>Развитие функциональной грамотности обучающихся через реализацию STEAM-проектов в воспитательном процессе</a:t>
            </a:r>
          </a:p>
          <a:p>
            <a:pPr marL="285750" indent="-285750">
              <a:lnSpc>
                <a:spcPct val="120000"/>
              </a:lnSpc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</a:pPr>
            <a:r>
              <a:rPr lang="ru-RU" altLang="ru-RU" sz="2400" dirty="0"/>
              <a:t>Развитие креативного мышления обучающихся 5-7 классов на уроках изобразительного искусства средствами STEAM – </a:t>
            </a:r>
            <a:r>
              <a:rPr lang="ru-RU" altLang="ru-RU" sz="2400" dirty="0" smtClean="0"/>
              <a:t>технологии</a:t>
            </a:r>
            <a:endParaRPr lang="ru-RU" alt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6" t="20175" r="69064" b="20629"/>
          <a:stretch/>
        </p:blipFill>
        <p:spPr>
          <a:xfrm>
            <a:off x="702763" y="250952"/>
            <a:ext cx="840287" cy="827744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DA574126-8E3D-A9CD-7593-2937C854EA1B}"/>
              </a:ext>
            </a:extLst>
          </p:cNvPr>
          <p:cNvSpPr txBox="1">
            <a:spLocks/>
          </p:cNvSpPr>
          <p:nvPr/>
        </p:nvSpPr>
        <p:spPr>
          <a:xfrm>
            <a:off x="1775013" y="733289"/>
            <a:ext cx="9560644" cy="4267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solidFill>
                  <a:srgbClr val="FF7E00"/>
                </a:solidFill>
                <a:latin typeface="Golos Text DemiBold" panose="020B0703020202020204" pitchFamily="34" charset="-52"/>
                <a:cs typeface="Golos Text DemiBold" panose="020B0703020202020204" pitchFamily="34" charset="-52"/>
              </a:rPr>
              <a:t>Круглый </a:t>
            </a:r>
            <a:r>
              <a:rPr lang="ru-RU" sz="2800" dirty="0">
                <a:solidFill>
                  <a:srgbClr val="FF7E00"/>
                </a:solidFill>
                <a:latin typeface="Golos Text DemiBold" panose="020B0703020202020204" pitchFamily="34" charset="-52"/>
                <a:cs typeface="Golos Text DemiBold" panose="020B0703020202020204" pitchFamily="34" charset="-52"/>
              </a:rPr>
              <a:t>стол «</a:t>
            </a:r>
            <a:r>
              <a:rPr lang="ru-RU" sz="2800" dirty="0" smtClean="0">
                <a:solidFill>
                  <a:srgbClr val="FF7E00"/>
                </a:solidFill>
                <a:latin typeface="Golos Text DemiBold" panose="020B0703020202020204" pitchFamily="34" charset="-52"/>
                <a:cs typeface="Golos Text DemiBold" panose="020B0703020202020204" pitchFamily="34" charset="-52"/>
              </a:rPr>
              <a:t>STEAM-практики в </a:t>
            </a:r>
            <a:r>
              <a:rPr lang="ru-RU" sz="2800" dirty="0">
                <a:solidFill>
                  <a:srgbClr val="FF7E00"/>
                </a:solidFill>
                <a:latin typeface="Golos Text DemiBold" panose="020B0703020202020204" pitchFamily="34" charset="-52"/>
                <a:cs typeface="Golos Text DemiBold" panose="020B0703020202020204" pitchFamily="34" charset="-52"/>
              </a:rPr>
              <a:t>образовании</a:t>
            </a:r>
            <a:r>
              <a:rPr lang="ru-RU" sz="2800" dirty="0" smtClean="0">
                <a:solidFill>
                  <a:srgbClr val="FF7E00"/>
                </a:solidFill>
                <a:latin typeface="Golos Text DemiBold" panose="020B0703020202020204" pitchFamily="34" charset="-52"/>
                <a:cs typeface="Golos Text DemiBold" panose="020B0703020202020204" pitchFamily="34" charset="-52"/>
              </a:rPr>
              <a:t>»</a:t>
            </a:r>
            <a:endParaRPr lang="ru-RU" sz="2800" dirty="0">
              <a:latin typeface="Golos Text DemiBold" panose="020B0703020202020204" pitchFamily="34" charset="-52"/>
              <a:cs typeface="Golos Text DemiBold" panose="020B0703020202020204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30333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9">
            <a:extLst>
              <a:ext uri="{FF2B5EF4-FFF2-40B4-BE49-F238E27FC236}">
                <a16:creationId xmlns:a16="http://schemas.microsoft.com/office/drawing/2014/main" xmlns="" id="{2D926CA8-4C87-2564-61CB-F1D0BDC17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47960" y="6308725"/>
            <a:ext cx="1293178" cy="366395"/>
          </a:xfrm>
        </p:spPr>
        <p:txBody>
          <a:bodyPr/>
          <a:lstStyle/>
          <a:p>
            <a:fld id="{9263D04A-7E89-402A-874E-77D553104BF5}" type="slidenum">
              <a:rPr lang="ru-RU" sz="1400" smtClean="0">
                <a:solidFill>
                  <a:schemeClr val="tx1">
                    <a:lumMod val="75000"/>
                    <a:lumOff val="2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</a:rPr>
              <a:t>14</a:t>
            </a:fld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Golos Text" panose="020B0503020202020204" pitchFamily="34" charset="0"/>
              <a:ea typeface="Golos Text" panose="020B0503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7322" y="1348883"/>
            <a:ext cx="11118622" cy="5410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</a:pPr>
            <a:r>
              <a:rPr lang="ru-RU" altLang="ru-RU" sz="2400" dirty="0"/>
              <a:t>Использование игровых технологий в подготовке инженерных команд</a:t>
            </a:r>
          </a:p>
          <a:p>
            <a:pPr marL="285750" indent="-285750">
              <a:lnSpc>
                <a:spcPct val="120000"/>
              </a:lnSpc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</a:pPr>
            <a:r>
              <a:rPr lang="ru-RU" altLang="ru-RU" sz="2400" dirty="0"/>
              <a:t>STEAM-проекты на занятиях по компьютерной графике</a:t>
            </a:r>
          </a:p>
          <a:p>
            <a:pPr marL="285750" indent="-285750">
              <a:lnSpc>
                <a:spcPct val="120000"/>
              </a:lnSpc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</a:pPr>
            <a:r>
              <a:rPr lang="ru-RU" altLang="ru-RU" sz="2400" dirty="0" smtClean="0"/>
              <a:t>Использование ресурсов платформы МЭО на занятиях в детском саду</a:t>
            </a:r>
            <a:endParaRPr lang="ru-RU" altLang="ru-RU" sz="2400" dirty="0"/>
          </a:p>
          <a:p>
            <a:pPr marL="285750" indent="-285750">
              <a:lnSpc>
                <a:spcPct val="120000"/>
              </a:lnSpc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</a:pPr>
            <a:r>
              <a:rPr lang="ru-RU" altLang="ru-RU" sz="2400" dirty="0"/>
              <a:t>Разработка заданий для реализации STEAM-подхода на уроках физики </a:t>
            </a:r>
          </a:p>
          <a:p>
            <a:pPr marL="285750" indent="-285750">
              <a:lnSpc>
                <a:spcPct val="120000"/>
              </a:lnSpc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</a:pPr>
            <a:r>
              <a:rPr lang="ru-RU" altLang="ru-RU" sz="2400" dirty="0" smtClean="0"/>
              <a:t>Сетевые </a:t>
            </a:r>
            <a:r>
              <a:rPr lang="ru-RU" altLang="ru-RU" sz="2400" dirty="0"/>
              <a:t>образовательные события для школьников 7-9 классов</a:t>
            </a:r>
          </a:p>
          <a:p>
            <a:pPr marL="285750" indent="-285750">
              <a:lnSpc>
                <a:spcPct val="120000"/>
              </a:lnSpc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</a:pPr>
            <a:r>
              <a:rPr lang="ru-RU" altLang="ru-RU" sz="2400" dirty="0" smtClean="0"/>
              <a:t>Исследование </a:t>
            </a:r>
            <a:r>
              <a:rPr lang="ru-RU" altLang="ru-RU" sz="2400" dirty="0"/>
              <a:t>уровня развития функциональной грамотности </a:t>
            </a:r>
            <a:r>
              <a:rPr lang="ru-RU" altLang="ru-RU" sz="2400" dirty="0" smtClean="0"/>
              <a:t>старшеклассников</a:t>
            </a:r>
          </a:p>
          <a:p>
            <a:pPr marL="285750" indent="-285750">
              <a:lnSpc>
                <a:spcPct val="120000"/>
              </a:lnSpc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</a:pPr>
            <a:r>
              <a:rPr lang="ru-RU" altLang="ru-RU" sz="2400" dirty="0"/>
              <a:t>STEAM-подход в формировании познавательной самостоятельности на занятиях дополнительного образования</a:t>
            </a:r>
          </a:p>
          <a:p>
            <a:pPr>
              <a:lnSpc>
                <a:spcPct val="120000"/>
              </a:lnSpc>
              <a:buClr>
                <a:schemeClr val="accent1"/>
              </a:buClr>
              <a:buSzPct val="80000"/>
            </a:pPr>
            <a:endParaRPr lang="ru-RU" altLang="ru-RU" sz="2400" dirty="0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DA574126-8E3D-A9CD-7593-2937C854EA1B}"/>
              </a:ext>
            </a:extLst>
          </p:cNvPr>
          <p:cNvSpPr txBox="1">
            <a:spLocks/>
          </p:cNvSpPr>
          <p:nvPr/>
        </p:nvSpPr>
        <p:spPr>
          <a:xfrm>
            <a:off x="1775013" y="733289"/>
            <a:ext cx="9560644" cy="4267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solidFill>
                  <a:srgbClr val="FF7E00"/>
                </a:solidFill>
                <a:latin typeface="Golos Text DemiBold" panose="020B0703020202020204" pitchFamily="34" charset="-52"/>
                <a:cs typeface="Golos Text DemiBold" panose="020B0703020202020204" pitchFamily="34" charset="-52"/>
              </a:rPr>
              <a:t>Круглый </a:t>
            </a:r>
            <a:r>
              <a:rPr lang="ru-RU" sz="2800" dirty="0">
                <a:solidFill>
                  <a:srgbClr val="FF7E00"/>
                </a:solidFill>
                <a:latin typeface="Golos Text DemiBold" panose="020B0703020202020204" pitchFamily="34" charset="-52"/>
                <a:cs typeface="Golos Text DemiBold" panose="020B0703020202020204" pitchFamily="34" charset="-52"/>
              </a:rPr>
              <a:t>стол «</a:t>
            </a:r>
            <a:r>
              <a:rPr lang="ru-RU" sz="2800" dirty="0" smtClean="0">
                <a:solidFill>
                  <a:srgbClr val="FF7E00"/>
                </a:solidFill>
                <a:latin typeface="Golos Text DemiBold" panose="020B0703020202020204" pitchFamily="34" charset="-52"/>
                <a:cs typeface="Golos Text DemiBold" panose="020B0703020202020204" pitchFamily="34" charset="-52"/>
              </a:rPr>
              <a:t>STEAM-практики в </a:t>
            </a:r>
            <a:r>
              <a:rPr lang="ru-RU" sz="2800" dirty="0">
                <a:solidFill>
                  <a:srgbClr val="FF7E00"/>
                </a:solidFill>
                <a:latin typeface="Golos Text DemiBold" panose="020B0703020202020204" pitchFamily="34" charset="-52"/>
                <a:cs typeface="Golos Text DemiBold" panose="020B0703020202020204" pitchFamily="34" charset="-52"/>
              </a:rPr>
              <a:t>образовании</a:t>
            </a:r>
            <a:r>
              <a:rPr lang="ru-RU" sz="2800" dirty="0" smtClean="0">
                <a:solidFill>
                  <a:srgbClr val="FF7E00"/>
                </a:solidFill>
                <a:latin typeface="Golos Text DemiBold" panose="020B0703020202020204" pitchFamily="34" charset="-52"/>
                <a:cs typeface="Golos Text DemiBold" panose="020B0703020202020204" pitchFamily="34" charset="-52"/>
              </a:rPr>
              <a:t>»</a:t>
            </a:r>
            <a:endParaRPr lang="ru-RU" sz="2800" dirty="0">
              <a:latin typeface="Golos Text DemiBold" panose="020B0703020202020204" pitchFamily="34" charset="-52"/>
              <a:cs typeface="Golos Text DemiBold" panose="020B0703020202020204" pitchFamily="34" charset="-52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6" t="20175" r="69064" b="20629"/>
          <a:stretch/>
        </p:blipFill>
        <p:spPr>
          <a:xfrm>
            <a:off x="702763" y="250952"/>
            <a:ext cx="840287" cy="827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28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9">
            <a:extLst>
              <a:ext uri="{FF2B5EF4-FFF2-40B4-BE49-F238E27FC236}">
                <a16:creationId xmlns:a16="http://schemas.microsoft.com/office/drawing/2014/main" xmlns="" id="{2D926CA8-4C87-2564-61CB-F1D0BDC17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47960" y="6308725"/>
            <a:ext cx="1293178" cy="366395"/>
          </a:xfrm>
        </p:spPr>
        <p:txBody>
          <a:bodyPr/>
          <a:lstStyle/>
          <a:p>
            <a:fld id="{9263D04A-7E89-402A-874E-77D553104BF5}" type="slidenum">
              <a:rPr lang="ru-RU" sz="1400" smtClean="0">
                <a:solidFill>
                  <a:schemeClr val="tx1">
                    <a:lumMod val="75000"/>
                    <a:lumOff val="2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</a:rPr>
              <a:t>15</a:t>
            </a:fld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Golos Text" panose="020B0503020202020204" pitchFamily="34" charset="0"/>
              <a:ea typeface="Golos Text" panose="020B0503020202020204" pitchFamily="34" charset="0"/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DA574126-8E3D-A9CD-7593-2937C854EA1B}"/>
              </a:ext>
            </a:extLst>
          </p:cNvPr>
          <p:cNvSpPr txBox="1">
            <a:spLocks/>
          </p:cNvSpPr>
          <p:nvPr/>
        </p:nvSpPr>
        <p:spPr>
          <a:xfrm>
            <a:off x="1721223" y="733289"/>
            <a:ext cx="9614433" cy="4267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solidFill>
                  <a:srgbClr val="FF7E00"/>
                </a:solidFill>
                <a:latin typeface="Golos Text DemiBold" panose="020B0703020202020204" pitchFamily="34" charset="-52"/>
                <a:cs typeface="Golos Text DemiBold" panose="020B0703020202020204" pitchFamily="34" charset="-52"/>
              </a:rPr>
              <a:t>Влияние </a:t>
            </a:r>
            <a:r>
              <a:rPr lang="en-US" sz="2800" dirty="0">
                <a:solidFill>
                  <a:srgbClr val="FF7E00"/>
                </a:solidFill>
                <a:latin typeface="Golos Text DemiBold" panose="020B0703020202020204" pitchFamily="34" charset="-52"/>
                <a:cs typeface="Golos Text DemiBold" panose="020B0703020202020204" pitchFamily="34" charset="-52"/>
              </a:rPr>
              <a:t>STEAM-</a:t>
            </a:r>
            <a:r>
              <a:rPr lang="ru-RU" sz="2800" dirty="0" smtClean="0">
                <a:solidFill>
                  <a:srgbClr val="FF7E00"/>
                </a:solidFill>
                <a:latin typeface="Golos Text DemiBold" panose="020B0703020202020204" pitchFamily="34" charset="-52"/>
                <a:cs typeface="Golos Text DemiBold" panose="020B0703020202020204" pitchFamily="34" charset="-52"/>
              </a:rPr>
              <a:t>подхода </a:t>
            </a:r>
          </a:p>
          <a:p>
            <a:r>
              <a:rPr lang="ru-RU" sz="2800" dirty="0" smtClean="0">
                <a:solidFill>
                  <a:srgbClr val="FF7E00"/>
                </a:solidFill>
                <a:latin typeface="Golos Text DemiBold" panose="020B0703020202020204" pitchFamily="34" charset="-52"/>
                <a:cs typeface="Golos Text DemiBold" panose="020B0703020202020204" pitchFamily="34" charset="-52"/>
              </a:rPr>
              <a:t>на результаты образования</a:t>
            </a:r>
            <a:endParaRPr lang="ru-RU" sz="2800" dirty="0">
              <a:latin typeface="Golos Text DemiBold" panose="020B0703020202020204" pitchFamily="34" charset="-52"/>
              <a:cs typeface="Golos Text DemiBold" panose="020B0703020202020204" pitchFamily="34" charset="-52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7322" y="1577482"/>
            <a:ext cx="9362819" cy="363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</a:pPr>
            <a:r>
              <a:rPr lang="ru-RU" altLang="ru-RU" sz="2400" dirty="0"/>
              <a:t>инженерное мышление (техническое мышление, конструктивное мышление, исследовательское мышление, экономическое мышление)</a:t>
            </a:r>
          </a:p>
          <a:p>
            <a:pPr marL="285750" indent="-285750">
              <a:lnSpc>
                <a:spcPct val="120000"/>
              </a:lnSpc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</a:pPr>
            <a:r>
              <a:rPr lang="ru-RU" altLang="ru-RU" sz="2400" dirty="0"/>
              <a:t>креативное мышление</a:t>
            </a:r>
          </a:p>
          <a:p>
            <a:pPr marL="285750" indent="-285750">
              <a:lnSpc>
                <a:spcPct val="120000"/>
              </a:lnSpc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</a:pPr>
            <a:r>
              <a:rPr lang="ru-RU" altLang="ru-RU" sz="2400" dirty="0" smtClean="0"/>
              <a:t>функциональная </a:t>
            </a:r>
            <a:r>
              <a:rPr lang="ru-RU" altLang="ru-RU" sz="2400" dirty="0"/>
              <a:t>грамотность</a:t>
            </a:r>
          </a:p>
          <a:p>
            <a:pPr marL="285750" indent="-285750">
              <a:lnSpc>
                <a:spcPct val="120000"/>
              </a:lnSpc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</a:pPr>
            <a:r>
              <a:rPr lang="ru-RU" altLang="ru-RU" sz="2400" dirty="0"/>
              <a:t>познавательная самостоятельность</a:t>
            </a:r>
          </a:p>
          <a:p>
            <a:pPr marL="285750" indent="-285750">
              <a:lnSpc>
                <a:spcPct val="120000"/>
              </a:lnSpc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</a:pPr>
            <a:r>
              <a:rPr lang="ru-RU" altLang="ru-RU" sz="2400" dirty="0" smtClean="0"/>
              <a:t>исследовательские умения</a:t>
            </a:r>
          </a:p>
          <a:p>
            <a:pPr marL="285750" indent="-285750">
              <a:lnSpc>
                <a:spcPct val="120000"/>
              </a:lnSpc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</a:pPr>
            <a:r>
              <a:rPr lang="ru-RU" altLang="ru-RU" sz="2400" dirty="0" smtClean="0"/>
              <a:t>ИКТ-компетентность и цифровые компетенции </a:t>
            </a:r>
            <a:endParaRPr lang="ru-RU" altLang="ru-RU" sz="2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7038" y="1813856"/>
            <a:ext cx="2484000" cy="2470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6" t="20175" r="69064" b="20629"/>
          <a:stretch/>
        </p:blipFill>
        <p:spPr>
          <a:xfrm>
            <a:off x="702763" y="250952"/>
            <a:ext cx="840287" cy="827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39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9">
            <a:extLst>
              <a:ext uri="{FF2B5EF4-FFF2-40B4-BE49-F238E27FC236}">
                <a16:creationId xmlns:a16="http://schemas.microsoft.com/office/drawing/2014/main" xmlns="" id="{2D926CA8-4C87-2564-61CB-F1D0BDC17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47960" y="6308725"/>
            <a:ext cx="1293178" cy="366395"/>
          </a:xfrm>
        </p:spPr>
        <p:txBody>
          <a:bodyPr/>
          <a:lstStyle/>
          <a:p>
            <a:fld id="{9263D04A-7E89-402A-874E-77D553104BF5}" type="slidenum">
              <a:rPr lang="ru-RU" sz="1400" smtClean="0">
                <a:solidFill>
                  <a:schemeClr val="tx1">
                    <a:lumMod val="75000"/>
                    <a:lumOff val="2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</a:rPr>
              <a:t>2</a:t>
            </a:fld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Golos Text" panose="020B0503020202020204" pitchFamily="34" charset="0"/>
              <a:ea typeface="Golos Text" panose="020B0503020202020204" pitchFamily="34" charset="0"/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DA574126-8E3D-A9CD-7593-2937C854EA1B}"/>
              </a:ext>
            </a:extLst>
          </p:cNvPr>
          <p:cNvSpPr txBox="1">
            <a:spLocks/>
          </p:cNvSpPr>
          <p:nvPr/>
        </p:nvSpPr>
        <p:spPr>
          <a:xfrm>
            <a:off x="550863" y="733289"/>
            <a:ext cx="10784794" cy="4267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rgbClr val="FF7E00"/>
                </a:solidFill>
                <a:latin typeface="Golos Text DemiBold" panose="020B0703020202020204" pitchFamily="34" charset="-52"/>
                <a:cs typeface="Golos Text DemiBold" panose="020B0703020202020204" pitchFamily="34" charset="-52"/>
              </a:rPr>
              <a:t>STEAM-</a:t>
            </a:r>
            <a:r>
              <a:rPr lang="ru-RU" sz="2800" dirty="0" smtClean="0">
                <a:solidFill>
                  <a:srgbClr val="FF7E00"/>
                </a:solidFill>
                <a:latin typeface="Golos Text DemiBold" panose="020B0703020202020204" pitchFamily="34" charset="-52"/>
                <a:cs typeface="Golos Text DemiBold" panose="020B0703020202020204" pitchFamily="34" charset="-52"/>
              </a:rPr>
              <a:t>подход</a:t>
            </a:r>
            <a:endParaRPr lang="ru-RU" sz="2800" dirty="0">
              <a:latin typeface="Golos Text DemiBold" panose="020B0703020202020204" pitchFamily="34" charset="-52"/>
              <a:cs typeface="Golos Text DemiBold" panose="020B0703020202020204" pitchFamily="34" charset="-52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50864" y="1519207"/>
            <a:ext cx="6488566" cy="356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altLang="ru-RU" sz="2800" dirty="0">
                <a:solidFill>
                  <a:srgbClr val="FF7E00"/>
                </a:solidFill>
                <a:latin typeface="Golos Text DemiBold" panose="020B0703020202020204" pitchFamily="34" charset="-52"/>
                <a:ea typeface="+mj-ea"/>
                <a:cs typeface="Golos Text DemiBold" panose="020B0703020202020204" pitchFamily="34" charset="-52"/>
              </a:rPr>
              <a:t>S</a:t>
            </a:r>
            <a:r>
              <a:rPr lang="en-US" altLang="ru-RU" sz="2400" dirty="0"/>
              <a:t> – </a:t>
            </a:r>
            <a:r>
              <a:rPr lang="ru-RU" altLang="ru-RU" sz="2400" dirty="0"/>
              <a:t>междисциплинарный научный подход </a:t>
            </a:r>
            <a:endParaRPr lang="en-US" altLang="ru-RU" sz="2400" dirty="0" smtClean="0"/>
          </a:p>
          <a:p>
            <a:pPr marL="285750" indent="-285750">
              <a:lnSpc>
                <a:spcPct val="120000"/>
              </a:lnSpc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altLang="ru-RU" sz="2800" dirty="0" smtClean="0">
                <a:solidFill>
                  <a:srgbClr val="FF7E00"/>
                </a:solidFill>
                <a:latin typeface="Golos Text DemiBold" panose="020B0703020202020204" pitchFamily="34" charset="-52"/>
                <a:ea typeface="+mj-ea"/>
                <a:cs typeface="Golos Text DemiBold" panose="020B0703020202020204" pitchFamily="34" charset="-52"/>
              </a:rPr>
              <a:t>T</a:t>
            </a:r>
            <a:r>
              <a:rPr lang="en-US" altLang="ru-RU" sz="2400" dirty="0" smtClean="0"/>
              <a:t> </a:t>
            </a:r>
            <a:r>
              <a:rPr lang="en-US" altLang="ru-RU" sz="2400" dirty="0"/>
              <a:t>– </a:t>
            </a:r>
            <a:r>
              <a:rPr lang="ru-RU" altLang="ru-RU" sz="2400" dirty="0"/>
              <a:t>технология (различные материалы)</a:t>
            </a:r>
          </a:p>
          <a:p>
            <a:pPr marL="285750" indent="-285750">
              <a:lnSpc>
                <a:spcPct val="120000"/>
              </a:lnSpc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altLang="ru-RU" sz="2800" dirty="0">
                <a:solidFill>
                  <a:srgbClr val="FF7E00"/>
                </a:solidFill>
                <a:latin typeface="Golos Text DemiBold" panose="020B0703020202020204" pitchFamily="34" charset="-52"/>
                <a:ea typeface="+mj-ea"/>
                <a:cs typeface="Golos Text DemiBold" panose="020B0703020202020204" pitchFamily="34" charset="-52"/>
              </a:rPr>
              <a:t>E</a:t>
            </a:r>
            <a:r>
              <a:rPr lang="ru-RU" altLang="ru-RU" sz="2800" dirty="0">
                <a:solidFill>
                  <a:srgbClr val="FF7E00"/>
                </a:solidFill>
                <a:latin typeface="Golos Text DemiBold" panose="020B0703020202020204" pitchFamily="34" charset="-52"/>
                <a:ea typeface="+mj-ea"/>
                <a:cs typeface="Golos Text DemiBold" panose="020B0703020202020204" pitchFamily="34" charset="-52"/>
              </a:rPr>
              <a:t> </a:t>
            </a:r>
            <a:r>
              <a:rPr lang="ru-RU" altLang="ru-RU" sz="2400" dirty="0"/>
              <a:t>– инженерия, конструирование</a:t>
            </a:r>
          </a:p>
          <a:p>
            <a:pPr marL="285750" indent="-285750">
              <a:lnSpc>
                <a:spcPct val="120000"/>
              </a:lnSpc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altLang="ru-RU" sz="2800" dirty="0">
                <a:solidFill>
                  <a:srgbClr val="FF7E00"/>
                </a:solidFill>
                <a:latin typeface="Golos Text DemiBold" panose="020B0703020202020204" pitchFamily="34" charset="-52"/>
                <a:ea typeface="+mj-ea"/>
                <a:cs typeface="Golos Text DemiBold" panose="020B0703020202020204" pitchFamily="34" charset="-52"/>
              </a:rPr>
              <a:t>A</a:t>
            </a:r>
            <a:r>
              <a:rPr lang="en-US" altLang="ru-RU" sz="2400" dirty="0"/>
              <a:t> – </a:t>
            </a:r>
            <a:r>
              <a:rPr lang="ru-RU" altLang="ru-RU" sz="2400" dirty="0"/>
              <a:t>дизайн, проектирование</a:t>
            </a:r>
          </a:p>
          <a:p>
            <a:pPr marL="285750" indent="-285750">
              <a:lnSpc>
                <a:spcPct val="120000"/>
              </a:lnSpc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altLang="ru-RU" sz="2800" dirty="0">
                <a:solidFill>
                  <a:srgbClr val="FF7E00"/>
                </a:solidFill>
                <a:latin typeface="Golos Text DemiBold" panose="020B0703020202020204" pitchFamily="34" charset="-52"/>
                <a:ea typeface="+mj-ea"/>
                <a:cs typeface="Golos Text DemiBold" panose="020B0703020202020204" pitchFamily="34" charset="-52"/>
              </a:rPr>
              <a:t>M</a:t>
            </a:r>
            <a:r>
              <a:rPr lang="en-US" altLang="ru-RU" sz="2400" dirty="0"/>
              <a:t> – </a:t>
            </a:r>
            <a:r>
              <a:rPr lang="ru-RU" altLang="ru-RU" sz="2400" dirty="0"/>
              <a:t>математика, </a:t>
            </a:r>
            <a:r>
              <a:rPr lang="ru-RU" altLang="ru-RU" sz="2400" dirty="0" smtClean="0"/>
              <a:t>работа                                      с данными</a:t>
            </a:r>
            <a:endParaRPr lang="ru-RU" altLang="ru-RU" sz="2400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7221071" y="1551898"/>
            <a:ext cx="4245895" cy="4209337"/>
            <a:chOff x="8221137" y="1785074"/>
            <a:chExt cx="3420000" cy="4209337"/>
          </a:xfrm>
        </p:grpSpPr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xmlns="" id="{557C48DF-37C5-8AB0-5C3F-BFCAF4BEC2F6}"/>
                </a:ext>
              </a:extLst>
            </p:cNvPr>
            <p:cNvSpPr/>
            <p:nvPr/>
          </p:nvSpPr>
          <p:spPr>
            <a:xfrm>
              <a:off x="8221137" y="1785074"/>
              <a:ext cx="3420000" cy="4209337"/>
            </a:xfrm>
            <a:prstGeom prst="rect">
              <a:avLst/>
            </a:prstGeom>
            <a:noFill/>
            <a:ln w="9525">
              <a:solidFill>
                <a:srgbClr val="7154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82563" algn="ctr"/>
              <a:endParaRPr lang="ru-RU" dirty="0">
                <a:solidFill>
                  <a:srgbClr val="FF7E00"/>
                </a:solidFill>
              </a:endParaRPr>
            </a:p>
          </p:txBody>
        </p:sp>
        <p:cxnSp>
          <p:nvCxnSpPr>
            <p:cNvPr id="8" name="Прямая соединительная линия 7">
              <a:extLst>
                <a:ext uri="{FF2B5EF4-FFF2-40B4-BE49-F238E27FC236}">
                  <a16:creationId xmlns:a16="http://schemas.microsoft.com/office/drawing/2014/main" xmlns="" id="{AB22AACF-971E-2174-3A67-C187F4FA799C}"/>
                </a:ext>
              </a:extLst>
            </p:cNvPr>
            <p:cNvCxnSpPr/>
            <p:nvPr/>
          </p:nvCxnSpPr>
          <p:spPr>
            <a:xfrm>
              <a:off x="8599756" y="2465624"/>
              <a:ext cx="710476" cy="0"/>
            </a:xfrm>
            <a:prstGeom prst="line">
              <a:avLst/>
            </a:prstGeom>
            <a:ln w="28575">
              <a:solidFill>
                <a:srgbClr val="FF7E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BC9F6AD1-7808-CC7B-BEE2-4B2E4F085DB7}"/>
                </a:ext>
              </a:extLst>
            </p:cNvPr>
            <p:cNvSpPr txBox="1"/>
            <p:nvPr/>
          </p:nvSpPr>
          <p:spPr>
            <a:xfrm>
              <a:off x="8494954" y="2066475"/>
              <a:ext cx="22112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Golos Text Medium" panose="020B0603020202020204" pitchFamily="34" charset="0"/>
                  <a:ea typeface="Golos Text Medium" panose="020B0603020202020204" pitchFamily="34" charset="0"/>
                </a:rPr>
                <a:t>STEAM-</a:t>
              </a:r>
              <a:r>
                <a:rPr lang="ru-RU" sz="2000" dirty="0">
                  <a:latin typeface="Golos Text Medium" panose="020B0603020202020204" pitchFamily="34" charset="0"/>
                  <a:ea typeface="Golos Text Medium" panose="020B0603020202020204" pitchFamily="34" charset="0"/>
                </a:rPr>
                <a:t>подход  </a:t>
              </a: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8494954" y="2751384"/>
              <a:ext cx="2840703" cy="26417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ru-RU" sz="2000" dirty="0" smtClean="0"/>
                <a:t>междисциплинарная интеграция </a:t>
              </a:r>
              <a:r>
                <a:rPr lang="ru-RU" sz="2000" dirty="0"/>
                <a:t>предметов, </a:t>
              </a:r>
              <a:endParaRPr lang="ru-RU" sz="2000" dirty="0" smtClean="0"/>
            </a:p>
            <a:p>
              <a:pPr>
                <a:lnSpc>
                  <a:spcPct val="120000"/>
                </a:lnSpc>
              </a:pPr>
              <a:r>
                <a:rPr lang="ru-RU" sz="2000" dirty="0" smtClean="0"/>
                <a:t>в </a:t>
              </a:r>
              <a:r>
                <a:rPr lang="ru-RU" sz="2000" dirty="0"/>
                <a:t>основе которой лежат </a:t>
              </a:r>
              <a:endParaRPr lang="ru-RU" sz="2000" dirty="0" smtClean="0"/>
            </a:p>
            <a:p>
              <a:pPr>
                <a:lnSpc>
                  <a:spcPct val="120000"/>
                </a:lnSpc>
              </a:pPr>
              <a:r>
                <a:rPr lang="ru-RU" sz="2000" dirty="0" smtClean="0"/>
                <a:t>проблемный</a:t>
              </a:r>
              <a:r>
                <a:rPr lang="ru-RU" sz="2000" dirty="0"/>
                <a:t>, </a:t>
              </a:r>
              <a:r>
                <a:rPr lang="ru-RU" sz="2000" dirty="0" smtClean="0"/>
                <a:t>научно-исследовательский </a:t>
              </a:r>
              <a:r>
                <a:rPr lang="ru-RU" sz="2000" dirty="0"/>
                <a:t>и практико-ориентированный </a:t>
              </a:r>
              <a:r>
                <a:rPr lang="ru-RU" sz="2000" dirty="0" smtClean="0"/>
                <a:t>методы</a:t>
              </a:r>
            </a:p>
          </p:txBody>
        </p:sp>
      </p:grp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6" t="20175" r="69064" b="20629"/>
          <a:stretch/>
        </p:blipFill>
        <p:spPr>
          <a:xfrm>
            <a:off x="702763" y="250952"/>
            <a:ext cx="840287" cy="827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1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9">
            <a:extLst>
              <a:ext uri="{FF2B5EF4-FFF2-40B4-BE49-F238E27FC236}">
                <a16:creationId xmlns:a16="http://schemas.microsoft.com/office/drawing/2014/main" xmlns="" id="{2D926CA8-4C87-2564-61CB-F1D0BDC17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47960" y="6308725"/>
            <a:ext cx="1293178" cy="366395"/>
          </a:xfrm>
        </p:spPr>
        <p:txBody>
          <a:bodyPr/>
          <a:lstStyle/>
          <a:p>
            <a:fld id="{9263D04A-7E89-402A-874E-77D553104BF5}" type="slidenum">
              <a:rPr lang="ru-RU" sz="1400" smtClean="0">
                <a:solidFill>
                  <a:schemeClr val="tx1">
                    <a:lumMod val="75000"/>
                    <a:lumOff val="2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</a:rPr>
              <a:t>3</a:t>
            </a:fld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Golos Text" panose="020B0503020202020204" pitchFamily="34" charset="0"/>
              <a:ea typeface="Golos Text" panose="020B0503020202020204" pitchFamily="34" charset="0"/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DA574126-8E3D-A9CD-7593-2937C854EA1B}"/>
              </a:ext>
            </a:extLst>
          </p:cNvPr>
          <p:cNvSpPr txBox="1">
            <a:spLocks/>
          </p:cNvSpPr>
          <p:nvPr/>
        </p:nvSpPr>
        <p:spPr>
          <a:xfrm>
            <a:off x="550863" y="733289"/>
            <a:ext cx="10784794" cy="4267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solidFill>
                  <a:srgbClr val="FF7E00"/>
                </a:solidFill>
                <a:latin typeface="Golos Text DemiBold" panose="020B0703020202020204" pitchFamily="34" charset="-52"/>
                <a:cs typeface="Golos Text DemiBold" panose="020B0703020202020204" pitchFamily="34" charset="-52"/>
              </a:rPr>
              <a:t>Цель и принципы </a:t>
            </a:r>
            <a:r>
              <a:rPr lang="en-US" sz="2800" dirty="0" smtClean="0">
                <a:solidFill>
                  <a:srgbClr val="FF7E00"/>
                </a:solidFill>
                <a:latin typeface="Golos Text DemiBold" panose="020B0703020202020204" pitchFamily="34" charset="-52"/>
                <a:cs typeface="Golos Text DemiBold" panose="020B0703020202020204" pitchFamily="34" charset="-52"/>
              </a:rPr>
              <a:t>STEAM-</a:t>
            </a:r>
            <a:r>
              <a:rPr lang="ru-RU" sz="2800" dirty="0" smtClean="0">
                <a:solidFill>
                  <a:srgbClr val="FF7E00"/>
                </a:solidFill>
                <a:latin typeface="Golos Text DemiBold" panose="020B0703020202020204" pitchFamily="34" charset="-52"/>
                <a:cs typeface="Golos Text DemiBold" panose="020B0703020202020204" pitchFamily="34" charset="-52"/>
              </a:rPr>
              <a:t>подхода</a:t>
            </a:r>
            <a:endParaRPr lang="ru-RU" sz="2800" dirty="0">
              <a:latin typeface="Golos Text DemiBold" panose="020B0703020202020204" pitchFamily="34" charset="-52"/>
              <a:cs typeface="Golos Text DemiBold" panose="020B0703020202020204" pitchFamily="34" charset="-52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50864" y="1519207"/>
            <a:ext cx="6488566" cy="315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</a:pPr>
            <a:r>
              <a:rPr lang="ru-RU" sz="2400" dirty="0" smtClean="0"/>
              <a:t>преодолеть </a:t>
            </a:r>
            <a:r>
              <a:rPr lang="ru-RU" sz="2400" dirty="0"/>
              <a:t>свойственную традиционному образованию оторванность от решения практических задач и выстроить понятные ученикам связи между учебными </a:t>
            </a:r>
            <a:r>
              <a:rPr lang="ru-RU" sz="2400" dirty="0" smtClean="0"/>
              <a:t>предметами</a:t>
            </a:r>
            <a:endParaRPr lang="ru-RU" sz="2400" dirty="0"/>
          </a:p>
          <a:p>
            <a:pPr marL="285750" indent="-285750">
              <a:lnSpc>
                <a:spcPct val="120000"/>
              </a:lnSpc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</a:pPr>
            <a:endParaRPr lang="ru-RU" altLang="ru-RU" sz="2400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6669741" y="1551898"/>
            <a:ext cx="4797225" cy="4209337"/>
            <a:chOff x="8221137" y="1785074"/>
            <a:chExt cx="3420000" cy="4209337"/>
          </a:xfrm>
        </p:grpSpPr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xmlns="" id="{557C48DF-37C5-8AB0-5C3F-BFCAF4BEC2F6}"/>
                </a:ext>
              </a:extLst>
            </p:cNvPr>
            <p:cNvSpPr/>
            <p:nvPr/>
          </p:nvSpPr>
          <p:spPr>
            <a:xfrm>
              <a:off x="8221137" y="1785074"/>
              <a:ext cx="3420000" cy="4209337"/>
            </a:xfrm>
            <a:prstGeom prst="rect">
              <a:avLst/>
            </a:prstGeom>
            <a:noFill/>
            <a:ln w="9525">
              <a:solidFill>
                <a:srgbClr val="7154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82563" algn="ctr"/>
              <a:endParaRPr lang="ru-RU" dirty="0">
                <a:solidFill>
                  <a:srgbClr val="FF7E00"/>
                </a:solidFill>
              </a:endParaRPr>
            </a:p>
          </p:txBody>
        </p:sp>
        <p:cxnSp>
          <p:nvCxnSpPr>
            <p:cNvPr id="8" name="Прямая соединительная линия 7">
              <a:extLst>
                <a:ext uri="{FF2B5EF4-FFF2-40B4-BE49-F238E27FC236}">
                  <a16:creationId xmlns:a16="http://schemas.microsoft.com/office/drawing/2014/main" xmlns="" id="{AB22AACF-971E-2174-3A67-C187F4FA799C}"/>
                </a:ext>
              </a:extLst>
            </p:cNvPr>
            <p:cNvCxnSpPr/>
            <p:nvPr/>
          </p:nvCxnSpPr>
          <p:spPr>
            <a:xfrm>
              <a:off x="8408028" y="2465624"/>
              <a:ext cx="710476" cy="0"/>
            </a:xfrm>
            <a:prstGeom prst="line">
              <a:avLst/>
            </a:prstGeom>
            <a:ln w="28575">
              <a:solidFill>
                <a:srgbClr val="FF7E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BC9F6AD1-7808-CC7B-BEE2-4B2E4F085DB7}"/>
                </a:ext>
              </a:extLst>
            </p:cNvPr>
            <p:cNvSpPr txBox="1"/>
            <p:nvPr/>
          </p:nvSpPr>
          <p:spPr>
            <a:xfrm>
              <a:off x="8341571" y="2026134"/>
              <a:ext cx="22112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 smtClean="0">
                  <a:latin typeface="Golos Text Medium" panose="020B0603020202020204" pitchFamily="34" charset="0"/>
                  <a:ea typeface="Golos Text Medium" panose="020B0603020202020204" pitchFamily="34" charset="0"/>
                </a:rPr>
                <a:t>Принципы:</a:t>
              </a:r>
              <a:endParaRPr lang="ru-RU" sz="2000" dirty="0">
                <a:latin typeface="Golos Text Medium" panose="020B0603020202020204" pitchFamily="34" charset="0"/>
                <a:ea typeface="Golos Text Medium" panose="020B0603020202020204" pitchFamily="34" charset="0"/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8364936" y="2590020"/>
              <a:ext cx="2970721" cy="31700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</a:pPr>
              <a:r>
                <a:rPr lang="ru-RU" sz="2000" dirty="0"/>
                <a:t>Проектная форма организации образовательного процесса</a:t>
              </a:r>
            </a:p>
            <a:p>
              <a:pPr marL="285750" indent="-285750"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</a:pPr>
              <a:r>
                <a:rPr lang="ru-RU" sz="2000" dirty="0"/>
                <a:t>Практический характер учебных задач</a:t>
              </a:r>
            </a:p>
            <a:p>
              <a:pPr marL="285750" indent="-285750"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</a:pPr>
              <a:r>
                <a:rPr lang="ru-RU" sz="2000" dirty="0" err="1"/>
                <a:t>Межпредметный</a:t>
              </a:r>
              <a:r>
                <a:rPr lang="ru-RU" sz="2000" dirty="0"/>
                <a:t> характер обучения</a:t>
              </a:r>
            </a:p>
            <a:p>
              <a:pPr marL="285750" indent="-285750"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</a:pPr>
              <a:r>
                <a:rPr lang="ru-RU" sz="2000" dirty="0"/>
                <a:t>Охват дисциплин, которые являются ключевыми для подготовки инженера</a:t>
              </a:r>
            </a:p>
          </p:txBody>
        </p:sp>
      </p:grp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6" t="20175" r="69064" b="20629"/>
          <a:stretch/>
        </p:blipFill>
        <p:spPr>
          <a:xfrm>
            <a:off x="702763" y="250952"/>
            <a:ext cx="840287" cy="827744"/>
          </a:xfrm>
          <a:prstGeom prst="rect">
            <a:avLst/>
          </a:prstGeom>
        </p:spPr>
      </p:pic>
      <p:pic>
        <p:nvPicPr>
          <p:cNvPr id="1026" name="Picture 2" descr="D:\!2024\!!ВЕСНА 2024\МАГИСТЕРСКАЯ ПРОГРАММА_2024\STEAM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290" y="4336865"/>
            <a:ext cx="4428000" cy="2302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891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9">
            <a:extLst>
              <a:ext uri="{FF2B5EF4-FFF2-40B4-BE49-F238E27FC236}">
                <a16:creationId xmlns:a16="http://schemas.microsoft.com/office/drawing/2014/main" xmlns="" id="{2D926CA8-4C87-2564-61CB-F1D0BDC17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47960" y="6308725"/>
            <a:ext cx="1293178" cy="366395"/>
          </a:xfrm>
        </p:spPr>
        <p:txBody>
          <a:bodyPr/>
          <a:lstStyle/>
          <a:p>
            <a:fld id="{9263D04A-7E89-402A-874E-77D553104BF5}" type="slidenum">
              <a:rPr lang="ru-RU" sz="1400" smtClean="0">
                <a:solidFill>
                  <a:schemeClr val="tx1">
                    <a:lumMod val="75000"/>
                    <a:lumOff val="2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</a:rPr>
              <a:t>4</a:t>
            </a:fld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Golos Text" panose="020B0503020202020204" pitchFamily="34" charset="0"/>
              <a:ea typeface="Golos Text" panose="020B0503020202020204" pitchFamily="34" charset="0"/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DA574126-8E3D-A9CD-7593-2937C854EA1B}"/>
              </a:ext>
            </a:extLst>
          </p:cNvPr>
          <p:cNvSpPr txBox="1">
            <a:spLocks/>
          </p:cNvSpPr>
          <p:nvPr/>
        </p:nvSpPr>
        <p:spPr>
          <a:xfrm>
            <a:off x="550863" y="733289"/>
            <a:ext cx="10784794" cy="4267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solidFill>
                  <a:srgbClr val="FF7E00"/>
                </a:solidFill>
                <a:latin typeface="Golos Text DemiBold" panose="020B0703020202020204" pitchFamily="34" charset="-52"/>
                <a:cs typeface="Golos Text DemiBold" panose="020B0703020202020204" pitchFamily="34" charset="-52"/>
              </a:rPr>
              <a:t>Педагогические технологии и </a:t>
            </a:r>
            <a:r>
              <a:rPr lang="en-US" sz="2800" dirty="0" smtClean="0">
                <a:solidFill>
                  <a:srgbClr val="FF7E00"/>
                </a:solidFill>
                <a:latin typeface="Golos Text DemiBold" panose="020B0703020202020204" pitchFamily="34" charset="-52"/>
                <a:cs typeface="Golos Text DemiBold" panose="020B0703020202020204" pitchFamily="34" charset="-52"/>
              </a:rPr>
              <a:t>STEAM-</a:t>
            </a:r>
            <a:r>
              <a:rPr lang="ru-RU" sz="2800" dirty="0" smtClean="0">
                <a:solidFill>
                  <a:srgbClr val="FF7E00"/>
                </a:solidFill>
                <a:latin typeface="Golos Text DemiBold" panose="020B0703020202020204" pitchFamily="34" charset="-52"/>
                <a:cs typeface="Golos Text DemiBold" panose="020B0703020202020204" pitchFamily="34" charset="-52"/>
              </a:rPr>
              <a:t>подход</a:t>
            </a:r>
            <a:endParaRPr lang="ru-RU" sz="2800" dirty="0">
              <a:latin typeface="Golos Text DemiBold" panose="020B0703020202020204" pitchFamily="34" charset="-52"/>
              <a:cs typeface="Golos Text DemiBold" panose="020B0703020202020204" pitchFamily="34" charset="-52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50863" y="1519207"/>
            <a:ext cx="10421937" cy="363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</a:pPr>
            <a:r>
              <a:rPr lang="ru-RU" sz="2400" dirty="0"/>
              <a:t>изменившаяся парадигма</a:t>
            </a:r>
            <a:r>
              <a:rPr lang="en-US" sz="2400" dirty="0"/>
              <a:t>  </a:t>
            </a:r>
            <a:r>
              <a:rPr lang="ru-RU" sz="2400" dirty="0"/>
              <a:t>образования вызвала </a:t>
            </a:r>
            <a:r>
              <a:rPr lang="ru-RU" sz="2400" dirty="0" smtClean="0"/>
              <a:t>необходимость</a:t>
            </a:r>
            <a:r>
              <a:rPr lang="en-US" sz="2400" dirty="0" smtClean="0"/>
              <a:t> </a:t>
            </a:r>
            <a:r>
              <a:rPr lang="ru-RU" sz="2400" dirty="0" smtClean="0"/>
              <a:t>разработки </a:t>
            </a:r>
            <a:r>
              <a:rPr lang="ru-RU" sz="2400" dirty="0"/>
              <a:t>новых </a:t>
            </a:r>
            <a:r>
              <a:rPr lang="ru-RU" sz="2400" u="sng" dirty="0">
                <a:solidFill>
                  <a:schemeClr val="accent1"/>
                </a:solidFill>
              </a:rPr>
              <a:t>подходов</a:t>
            </a:r>
            <a:r>
              <a:rPr lang="ru-RU" sz="2400" dirty="0"/>
              <a:t>, </a:t>
            </a:r>
            <a:r>
              <a:rPr lang="ru-RU" sz="2400" dirty="0" smtClean="0"/>
              <a:t>предполагающих изменить </a:t>
            </a:r>
            <a:r>
              <a:rPr lang="ru-RU" sz="2400" dirty="0"/>
              <a:t>систему </a:t>
            </a:r>
            <a:r>
              <a:rPr lang="ru-RU" sz="2400" dirty="0" smtClean="0"/>
              <a:t>подготовки обучающихся на основе использования </a:t>
            </a:r>
            <a:r>
              <a:rPr lang="ru-RU" sz="2400" u="sng" dirty="0" smtClean="0">
                <a:solidFill>
                  <a:schemeClr val="accent1"/>
                </a:solidFill>
              </a:rPr>
              <a:t>технологий</a:t>
            </a:r>
            <a:r>
              <a:rPr lang="ru-RU" sz="2400" dirty="0"/>
              <a:t>, предполагающих </a:t>
            </a:r>
            <a:r>
              <a:rPr lang="ru-RU" sz="2400" dirty="0" smtClean="0"/>
              <a:t>обновление содержания </a:t>
            </a:r>
            <a:r>
              <a:rPr lang="ru-RU" sz="2400" dirty="0"/>
              <a:t>и процесса деятельности </a:t>
            </a:r>
            <a:r>
              <a:rPr lang="ru-RU" sz="2400" dirty="0" smtClean="0"/>
              <a:t>по овладению </a:t>
            </a:r>
            <a:r>
              <a:rPr lang="ru-RU" sz="2400" dirty="0"/>
              <a:t>этим </a:t>
            </a:r>
            <a:r>
              <a:rPr lang="ru-RU" sz="2400" dirty="0" smtClean="0"/>
              <a:t>содержанием</a:t>
            </a:r>
          </a:p>
          <a:p>
            <a:pPr>
              <a:lnSpc>
                <a:spcPct val="120000"/>
              </a:lnSpc>
              <a:buClr>
                <a:schemeClr val="accent1"/>
              </a:buClr>
              <a:buSzPct val="80000"/>
            </a:pPr>
            <a:endParaRPr lang="ru-RU" sz="2400" dirty="0" smtClean="0"/>
          </a:p>
          <a:p>
            <a:pPr marL="285750" indent="-285750">
              <a:lnSpc>
                <a:spcPct val="120000"/>
              </a:lnSpc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</a:pPr>
            <a:r>
              <a:rPr lang="ru-RU" sz="2400" dirty="0" smtClean="0"/>
              <a:t>8 </a:t>
            </a:r>
            <a:r>
              <a:rPr lang="ru-RU" sz="2400" dirty="0"/>
              <a:t>практик </a:t>
            </a:r>
            <a:r>
              <a:rPr lang="en-US" sz="2400" dirty="0"/>
              <a:t>STEAM-</a:t>
            </a:r>
            <a:r>
              <a:rPr lang="ru-RU" sz="2400" dirty="0" smtClean="0"/>
              <a:t>образования: </a:t>
            </a:r>
            <a:r>
              <a:rPr lang="en-US" sz="2400" dirty="0" smtClean="0">
                <a:hlinkClick r:id="rId2"/>
              </a:rPr>
              <a:t>https</a:t>
            </a:r>
            <a:r>
              <a:rPr lang="en-US" sz="2400" dirty="0">
                <a:hlinkClick r:id="rId2"/>
              </a:rPr>
              <a:t>://steam-teachers.tilda.ws/</a:t>
            </a:r>
            <a:r>
              <a:rPr lang="ru-RU" sz="2400" dirty="0"/>
              <a:t> </a:t>
            </a:r>
          </a:p>
          <a:p>
            <a:pPr marL="285750" indent="-285750">
              <a:lnSpc>
                <a:spcPct val="120000"/>
              </a:lnSpc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</a:pPr>
            <a:endParaRPr lang="ru-RU" altLang="ru-RU" sz="2400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6" t="20175" r="69064" b="20629"/>
          <a:stretch/>
        </p:blipFill>
        <p:spPr>
          <a:xfrm>
            <a:off x="702763" y="250952"/>
            <a:ext cx="840287" cy="827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83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9">
            <a:extLst>
              <a:ext uri="{FF2B5EF4-FFF2-40B4-BE49-F238E27FC236}">
                <a16:creationId xmlns:a16="http://schemas.microsoft.com/office/drawing/2014/main" xmlns="" id="{2D926CA8-4C87-2564-61CB-F1D0BDC17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47960" y="6308725"/>
            <a:ext cx="1293178" cy="366395"/>
          </a:xfrm>
        </p:spPr>
        <p:txBody>
          <a:bodyPr/>
          <a:lstStyle/>
          <a:p>
            <a:fld id="{9263D04A-7E89-402A-874E-77D553104BF5}" type="slidenum">
              <a:rPr lang="ru-RU" sz="1400">
                <a:solidFill>
                  <a:schemeClr val="tx1">
                    <a:lumMod val="75000"/>
                    <a:lumOff val="2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</a:rPr>
              <a:pPr/>
              <a:t>5</a:t>
            </a:fld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Golos Text" panose="020B0503020202020204" pitchFamily="34" charset="0"/>
              <a:ea typeface="Golos Text" panose="020B0503020202020204" pitchFamily="34" charset="0"/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DA574126-8E3D-A9CD-7593-2937C854EA1B}"/>
              </a:ext>
            </a:extLst>
          </p:cNvPr>
          <p:cNvSpPr txBox="1">
            <a:spLocks/>
          </p:cNvSpPr>
          <p:nvPr/>
        </p:nvSpPr>
        <p:spPr>
          <a:xfrm>
            <a:off x="550863" y="733289"/>
            <a:ext cx="10784794" cy="4267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rgbClr val="FF7E00"/>
                </a:solidFill>
                <a:latin typeface="Golos Text DemiBold" panose="020B0703020202020204" pitchFamily="34" charset="-52"/>
                <a:cs typeface="Golos Text DemiBold" panose="020B0703020202020204" pitchFamily="34" charset="-52"/>
              </a:rPr>
              <a:t>STEAM-</a:t>
            </a:r>
            <a:r>
              <a:rPr lang="ru-RU" sz="2800" dirty="0">
                <a:solidFill>
                  <a:srgbClr val="FF7E00"/>
                </a:solidFill>
                <a:latin typeface="Golos Text DemiBold" panose="020B0703020202020204" pitchFamily="34" charset="-52"/>
                <a:cs typeface="Golos Text DemiBold" panose="020B0703020202020204" pitchFamily="34" charset="-52"/>
              </a:rPr>
              <a:t>проекты на уроках литературы  </a:t>
            </a:r>
            <a:endParaRPr lang="ru-RU" sz="2800" dirty="0">
              <a:latin typeface="Golos Text DemiBold" panose="020B0703020202020204" pitchFamily="34" charset="-52"/>
              <a:cs typeface="Golos Text DemiBold" panose="020B0703020202020204" pitchFamily="34" charset="-52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50864" y="1653677"/>
            <a:ext cx="7264133" cy="4967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</a:pPr>
            <a:r>
              <a:rPr lang="ru-RU" altLang="ru-RU" sz="2400" dirty="0" smtClean="0"/>
              <a:t>Создание </a:t>
            </a:r>
            <a:r>
              <a:rPr lang="ru-RU" altLang="ru-RU" sz="2400" dirty="0"/>
              <a:t>виртуального дизайнерского макета деревни Обломовка на основе анализа главы 9 «Сон Обломова»</a:t>
            </a:r>
          </a:p>
          <a:p>
            <a:pPr marL="285750" indent="-285750">
              <a:lnSpc>
                <a:spcPct val="120000"/>
              </a:lnSpc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</a:pPr>
            <a:r>
              <a:rPr lang="ru-RU" altLang="ru-RU" sz="2400" dirty="0"/>
              <a:t>Архитектурное проектирование образа Петербурга Достоевского</a:t>
            </a:r>
          </a:p>
          <a:p>
            <a:pPr marL="285750" indent="-285750">
              <a:lnSpc>
                <a:spcPct val="120000"/>
              </a:lnSpc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</a:pPr>
            <a:r>
              <a:rPr lang="ru-RU" altLang="ru-RU" sz="2400" dirty="0"/>
              <a:t>Отражение военных событий романа Л.Н. Толстого «Война и мир» через проектирование панорамы сражений</a:t>
            </a:r>
          </a:p>
          <a:p>
            <a:pPr marL="285750" indent="-285750">
              <a:lnSpc>
                <a:spcPct val="120000"/>
              </a:lnSpc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</a:pPr>
            <a:r>
              <a:rPr lang="ru-RU" altLang="ru-RU" sz="2400" dirty="0"/>
              <a:t>Ландшафтное проектирование Вишневого сада</a:t>
            </a:r>
          </a:p>
          <a:p>
            <a:pPr marL="285750" indent="-285750">
              <a:lnSpc>
                <a:spcPct val="120000"/>
              </a:lnSpc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</a:pPr>
            <a:endParaRPr lang="ru-RU" altLang="ru-RU" sz="2400" dirty="0"/>
          </a:p>
        </p:txBody>
      </p:sp>
      <p:pic>
        <p:nvPicPr>
          <p:cNvPr id="8" name="Рисунок 7" descr="145986573127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2729" y="1823355"/>
            <a:ext cx="4103370" cy="30403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Google Shape;113;g1865fefb00e_1_18"/>
          <p:cNvSpPr txBox="1">
            <a:spLocks/>
          </p:cNvSpPr>
          <p:nvPr/>
        </p:nvSpPr>
        <p:spPr>
          <a:xfrm>
            <a:off x="7572728" y="5140325"/>
            <a:ext cx="4249321" cy="10509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lnSpc>
                <a:spcPct val="100000"/>
              </a:lnSpc>
              <a:spcBef>
                <a:spcPts val="0"/>
              </a:spcBef>
              <a:buClr>
                <a:srgbClr val="00B050"/>
              </a:buClr>
              <a:buSzPct val="80000"/>
              <a:buFont typeface="Arial" panose="020B0604020202020204" pitchFamily="34" charset="0"/>
              <a:buNone/>
            </a:pPr>
            <a:r>
              <a:rPr lang="ru-RU" sz="1800" dirty="0"/>
              <a:t>Н.В. Мокрушина, магистрант физического факультета ПГГПУ</a:t>
            </a:r>
            <a:endParaRPr lang="ru-RU" altLang="ru-RU" sz="18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6" t="20175" r="69064" b="20629"/>
          <a:stretch/>
        </p:blipFill>
        <p:spPr>
          <a:xfrm>
            <a:off x="702763" y="250952"/>
            <a:ext cx="840287" cy="827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5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9">
            <a:extLst>
              <a:ext uri="{FF2B5EF4-FFF2-40B4-BE49-F238E27FC236}">
                <a16:creationId xmlns:a16="http://schemas.microsoft.com/office/drawing/2014/main" xmlns="" id="{2D926CA8-4C87-2564-61CB-F1D0BDC17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07017" y="6281429"/>
            <a:ext cx="1293178" cy="366395"/>
          </a:xfrm>
        </p:spPr>
        <p:txBody>
          <a:bodyPr/>
          <a:lstStyle/>
          <a:p>
            <a:fld id="{9263D04A-7E89-402A-874E-77D553104BF5}" type="slidenum">
              <a:rPr lang="ru-RU" sz="1400">
                <a:solidFill>
                  <a:schemeClr val="tx1">
                    <a:lumMod val="75000"/>
                    <a:lumOff val="2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</a:rPr>
              <a:pPr/>
              <a:t>6</a:t>
            </a:fld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Golos Text" panose="020B0503020202020204" pitchFamily="34" charset="0"/>
              <a:ea typeface="Golos Text" panose="020B0503020202020204" pitchFamily="34" charset="0"/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DA574126-8E3D-A9CD-7593-2937C854EA1B}"/>
              </a:ext>
            </a:extLst>
          </p:cNvPr>
          <p:cNvSpPr txBox="1">
            <a:spLocks/>
          </p:cNvSpPr>
          <p:nvPr/>
        </p:nvSpPr>
        <p:spPr>
          <a:xfrm>
            <a:off x="550863" y="733289"/>
            <a:ext cx="10784794" cy="4267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rgbClr val="FF7E00"/>
                </a:solidFill>
                <a:latin typeface="Golos Text DemiBold" panose="020B0703020202020204" pitchFamily="34" charset="-52"/>
                <a:cs typeface="Golos Text DemiBold" panose="020B0703020202020204" pitchFamily="34" charset="-52"/>
              </a:rPr>
              <a:t>STEAM-</a:t>
            </a:r>
            <a:r>
              <a:rPr lang="ru-RU" sz="2800" dirty="0">
                <a:solidFill>
                  <a:srgbClr val="FF7E00"/>
                </a:solidFill>
                <a:latin typeface="Golos Text DemiBold" panose="020B0703020202020204" pitchFamily="34" charset="-52"/>
                <a:cs typeface="Golos Text DemiBold" panose="020B0703020202020204" pitchFamily="34" charset="-52"/>
              </a:rPr>
              <a:t>проекты на уроках </a:t>
            </a:r>
            <a:r>
              <a:rPr lang="ru-RU" sz="2800" dirty="0" smtClean="0">
                <a:solidFill>
                  <a:srgbClr val="FF7E00"/>
                </a:solidFill>
                <a:latin typeface="Golos Text DemiBold" panose="020B0703020202020204" pitchFamily="34" charset="-52"/>
                <a:cs typeface="Golos Text DemiBold" panose="020B0703020202020204" pitchFamily="34" charset="-52"/>
              </a:rPr>
              <a:t>истории</a:t>
            </a:r>
            <a:endParaRPr lang="ru-RU" sz="2800" dirty="0">
              <a:latin typeface="Golos Text DemiBold" panose="020B0703020202020204" pitchFamily="34" charset="-52"/>
              <a:cs typeface="Golos Text DemiBold" panose="020B0703020202020204" pitchFamily="34" charset="-52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50864" y="1653677"/>
            <a:ext cx="7264133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altLang="ru-RU" sz="2400" dirty="0">
                <a:hlinkClick r:id="rId2"/>
              </a:rPr>
              <a:t>https://spec.tass.ru/doroga</a:t>
            </a:r>
            <a:r>
              <a:rPr lang="en-US" altLang="ru-RU" sz="2400" dirty="0" smtClean="0">
                <a:hlinkClick r:id="rId2"/>
              </a:rPr>
              <a:t>/</a:t>
            </a:r>
            <a:r>
              <a:rPr lang="ru-RU" altLang="ru-RU" sz="2400" dirty="0" smtClean="0"/>
              <a:t> </a:t>
            </a:r>
            <a:endParaRPr lang="ru-RU" altLang="ru-R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944" y="2362410"/>
            <a:ext cx="5112957" cy="2556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5358" y="2350282"/>
            <a:ext cx="3977752" cy="3819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1640" y="5183188"/>
            <a:ext cx="4591620" cy="1523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6" t="20175" r="69064" b="20629"/>
          <a:stretch/>
        </p:blipFill>
        <p:spPr>
          <a:xfrm>
            <a:off x="702763" y="250952"/>
            <a:ext cx="840287" cy="827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66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9">
            <a:extLst>
              <a:ext uri="{FF2B5EF4-FFF2-40B4-BE49-F238E27FC236}">
                <a16:creationId xmlns:a16="http://schemas.microsoft.com/office/drawing/2014/main" xmlns="" id="{2D926CA8-4C87-2564-61CB-F1D0BDC17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07017" y="6281429"/>
            <a:ext cx="1293178" cy="366395"/>
          </a:xfrm>
        </p:spPr>
        <p:txBody>
          <a:bodyPr/>
          <a:lstStyle/>
          <a:p>
            <a:fld id="{9263D04A-7E89-402A-874E-77D553104BF5}" type="slidenum">
              <a:rPr lang="ru-RU" sz="1400">
                <a:solidFill>
                  <a:schemeClr val="tx1">
                    <a:lumMod val="75000"/>
                    <a:lumOff val="2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</a:rPr>
              <a:pPr/>
              <a:t>7</a:t>
            </a:fld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Golos Text" panose="020B0503020202020204" pitchFamily="34" charset="0"/>
              <a:ea typeface="Golos Text" panose="020B0503020202020204" pitchFamily="34" charset="0"/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DA574126-8E3D-A9CD-7593-2937C854EA1B}"/>
              </a:ext>
            </a:extLst>
          </p:cNvPr>
          <p:cNvSpPr txBox="1">
            <a:spLocks/>
          </p:cNvSpPr>
          <p:nvPr/>
        </p:nvSpPr>
        <p:spPr>
          <a:xfrm>
            <a:off x="550863" y="733289"/>
            <a:ext cx="10784794" cy="4267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rgbClr val="FF7E00"/>
                </a:solidFill>
                <a:latin typeface="Golos Text DemiBold" panose="020B0703020202020204" pitchFamily="34" charset="-52"/>
                <a:cs typeface="Golos Text DemiBold" panose="020B0703020202020204" pitchFamily="34" charset="-52"/>
              </a:rPr>
              <a:t>STEAM-</a:t>
            </a:r>
            <a:r>
              <a:rPr lang="ru-RU" sz="2800" dirty="0">
                <a:solidFill>
                  <a:srgbClr val="FF7E00"/>
                </a:solidFill>
                <a:latin typeface="Golos Text DemiBold" panose="020B0703020202020204" pitchFamily="34" charset="-52"/>
                <a:cs typeface="Golos Text DemiBold" panose="020B0703020202020204" pitchFamily="34" charset="-52"/>
              </a:rPr>
              <a:t>проекты </a:t>
            </a:r>
            <a:r>
              <a:rPr lang="ru-RU" sz="2800" dirty="0" smtClean="0">
                <a:solidFill>
                  <a:srgbClr val="FF7E00"/>
                </a:solidFill>
                <a:latin typeface="Golos Text DemiBold" panose="020B0703020202020204" pitchFamily="34" charset="-52"/>
                <a:cs typeface="Golos Text DemiBold" panose="020B0703020202020204" pitchFamily="34" charset="-52"/>
              </a:rPr>
              <a:t>в начальной школе</a:t>
            </a:r>
            <a:endParaRPr lang="ru-RU" sz="2800" dirty="0">
              <a:latin typeface="Golos Text DemiBold" panose="020B0703020202020204" pitchFamily="34" charset="-52"/>
              <a:cs typeface="Golos Text DemiBold" panose="020B0703020202020204" pitchFamily="34" charset="-52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50864" y="1421661"/>
            <a:ext cx="9889673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</a:pPr>
            <a:r>
              <a:rPr lang="ru-RU" sz="2400" dirty="0">
                <a:hlinkClick r:id="rId2"/>
              </a:rPr>
              <a:t>https://sites.google.com/view/proektstemlegowedo</a:t>
            </a:r>
            <a:endParaRPr lang="ru-RU" altLang="ru-RU" sz="2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636" y="2025453"/>
            <a:ext cx="3877217" cy="216724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7805" y="2025453"/>
            <a:ext cx="3853401" cy="205292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42983" y="4657535"/>
            <a:ext cx="3824822" cy="208150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89357" y="4657535"/>
            <a:ext cx="3734322" cy="207197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6" t="20175" r="69064" b="20629"/>
          <a:stretch/>
        </p:blipFill>
        <p:spPr>
          <a:xfrm>
            <a:off x="702763" y="250952"/>
            <a:ext cx="840287" cy="827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7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9">
            <a:extLst>
              <a:ext uri="{FF2B5EF4-FFF2-40B4-BE49-F238E27FC236}">
                <a16:creationId xmlns:a16="http://schemas.microsoft.com/office/drawing/2014/main" xmlns="" id="{2D926CA8-4C87-2564-61CB-F1D0BDC17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47960" y="6308725"/>
            <a:ext cx="1293178" cy="366395"/>
          </a:xfrm>
        </p:spPr>
        <p:txBody>
          <a:bodyPr/>
          <a:lstStyle/>
          <a:p>
            <a:fld id="{9263D04A-7E89-402A-874E-77D553104BF5}" type="slidenum">
              <a:rPr lang="ru-RU" sz="1400">
                <a:solidFill>
                  <a:schemeClr val="tx1">
                    <a:lumMod val="75000"/>
                    <a:lumOff val="2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</a:rPr>
              <a:pPr/>
              <a:t>8</a:t>
            </a:fld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Golos Text" panose="020B0503020202020204" pitchFamily="34" charset="0"/>
              <a:ea typeface="Golos Text" panose="020B0503020202020204" pitchFamily="34" charset="0"/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DA574126-8E3D-A9CD-7593-2937C854EA1B}"/>
              </a:ext>
            </a:extLst>
          </p:cNvPr>
          <p:cNvSpPr txBox="1">
            <a:spLocks/>
          </p:cNvSpPr>
          <p:nvPr/>
        </p:nvSpPr>
        <p:spPr>
          <a:xfrm>
            <a:off x="550863" y="733289"/>
            <a:ext cx="10784794" cy="4267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solidFill>
                  <a:srgbClr val="FF7E00"/>
                </a:solidFill>
                <a:latin typeface="Golos Text DemiBold" panose="020B0703020202020204" pitchFamily="34" charset="-52"/>
                <a:cs typeface="Golos Text DemiBold" panose="020B0703020202020204" pitchFamily="34" charset="-52"/>
              </a:rPr>
              <a:t>Признаки </a:t>
            </a:r>
            <a:r>
              <a:rPr lang="ru-RU" sz="2800" dirty="0">
                <a:solidFill>
                  <a:srgbClr val="FF7E00"/>
                </a:solidFill>
                <a:latin typeface="Golos Text DemiBold" panose="020B0703020202020204" pitchFamily="34" charset="-52"/>
                <a:cs typeface="Golos Text DemiBold" panose="020B0703020202020204" pitchFamily="34" charset="-52"/>
              </a:rPr>
              <a:t>междисциплинарного </a:t>
            </a:r>
            <a:r>
              <a:rPr lang="ru-RU" sz="2800" dirty="0" smtClean="0">
                <a:solidFill>
                  <a:srgbClr val="FF7E00"/>
                </a:solidFill>
                <a:latin typeface="Golos Text DemiBold" panose="020B0703020202020204" pitchFamily="34" charset="-52"/>
                <a:cs typeface="Golos Text DemiBold" panose="020B0703020202020204" pitchFamily="34" charset="-52"/>
              </a:rPr>
              <a:t>исследования </a:t>
            </a:r>
          </a:p>
          <a:p>
            <a:r>
              <a:rPr lang="ru-RU" sz="2800" dirty="0">
                <a:solidFill>
                  <a:srgbClr val="FF7E00"/>
                </a:solidFill>
                <a:latin typeface="Golos Text DemiBold" panose="020B0703020202020204" pitchFamily="34" charset="-52"/>
                <a:cs typeface="Golos Text DemiBold" panose="020B0703020202020204" pitchFamily="34" charset="-52"/>
              </a:rPr>
              <a:t>(</a:t>
            </a:r>
            <a:r>
              <a:rPr lang="ru-RU" sz="2800" dirty="0" smtClean="0">
                <a:solidFill>
                  <a:srgbClr val="FF7E00"/>
                </a:solidFill>
                <a:latin typeface="Golos Text DemiBold" panose="020B0703020202020204" pitchFamily="34" charset="-52"/>
                <a:cs typeface="Golos Text DemiBold" panose="020B0703020202020204" pitchFamily="34" charset="-52"/>
              </a:rPr>
              <a:t>И.М</a:t>
            </a:r>
            <a:r>
              <a:rPr lang="ru-RU" sz="2800" dirty="0">
                <a:solidFill>
                  <a:srgbClr val="FF7E00"/>
                </a:solidFill>
                <a:latin typeface="Golos Text DemiBold" panose="020B0703020202020204" pitchFamily="34" charset="-52"/>
                <a:cs typeface="Golos Text DemiBold" panose="020B0703020202020204" pitchFamily="34" charset="-52"/>
              </a:rPr>
              <a:t>. </a:t>
            </a:r>
            <a:r>
              <a:rPr lang="ru-RU" sz="2800" dirty="0" err="1" smtClean="0">
                <a:solidFill>
                  <a:srgbClr val="FF7E00"/>
                </a:solidFill>
                <a:latin typeface="Golos Text DemiBold" panose="020B0703020202020204" pitchFamily="34" charset="-52"/>
                <a:cs typeface="Golos Text DemiBold" panose="020B0703020202020204" pitchFamily="34" charset="-52"/>
              </a:rPr>
              <a:t>Осмоловская</a:t>
            </a:r>
            <a:r>
              <a:rPr lang="ru-RU" sz="2800" dirty="0" smtClean="0">
                <a:solidFill>
                  <a:srgbClr val="FF7E00"/>
                </a:solidFill>
                <a:latin typeface="Golos Text DemiBold" panose="020B0703020202020204" pitchFamily="34" charset="-52"/>
                <a:cs typeface="Golos Text DemiBold" panose="020B0703020202020204" pitchFamily="34" charset="-52"/>
              </a:rPr>
              <a:t>) </a:t>
            </a:r>
            <a:endParaRPr lang="ru-RU" sz="2800" dirty="0">
              <a:solidFill>
                <a:srgbClr val="FF7E00"/>
              </a:solidFill>
              <a:latin typeface="Golos Text DemiBold" panose="020B0703020202020204" pitchFamily="34" charset="-52"/>
              <a:cs typeface="Golos Text DemiBold" panose="020B0703020202020204" pitchFamily="34" charset="-52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50864" y="1653677"/>
            <a:ext cx="11188418" cy="363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</a:pPr>
            <a:r>
              <a:rPr lang="ru-RU" altLang="ru-RU" sz="2400" dirty="0" smtClean="0"/>
              <a:t>общий </a:t>
            </a:r>
            <a:r>
              <a:rPr lang="ru-RU" altLang="ru-RU" sz="2400" dirty="0"/>
              <a:t>предмет изучения, который конструируется специально для конкретной междисциплинарной работы;</a:t>
            </a:r>
          </a:p>
          <a:p>
            <a:pPr marL="285750" indent="-285750">
              <a:lnSpc>
                <a:spcPct val="120000"/>
              </a:lnSpc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</a:pPr>
            <a:r>
              <a:rPr lang="ru-RU" altLang="ru-RU" sz="2400" dirty="0" err="1" smtClean="0"/>
              <a:t>взаимодополнение</a:t>
            </a:r>
            <a:r>
              <a:rPr lang="ru-RU" altLang="ru-RU" sz="2400" dirty="0" smtClean="0"/>
              <a:t> </a:t>
            </a:r>
            <a:r>
              <a:rPr lang="ru-RU" altLang="ru-RU" sz="2400" dirty="0"/>
              <a:t>методов, типичных для каждой из участвующих в междисциплинарном исследовании наук; </a:t>
            </a:r>
          </a:p>
          <a:p>
            <a:pPr marL="285750" indent="-285750">
              <a:lnSpc>
                <a:spcPct val="120000"/>
              </a:lnSpc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</a:pPr>
            <a:r>
              <a:rPr lang="ru-RU" altLang="ru-RU" sz="2400" dirty="0" smtClean="0"/>
              <a:t>опора </a:t>
            </a:r>
            <a:r>
              <a:rPr lang="ru-RU" altLang="ru-RU" sz="2400" dirty="0"/>
              <a:t>на теоретические положения, свойственные </a:t>
            </a:r>
            <a:r>
              <a:rPr lang="ru-RU" altLang="ru-RU" sz="2400" dirty="0" err="1"/>
              <a:t>интегрирующимся</a:t>
            </a:r>
            <a:r>
              <a:rPr lang="ru-RU" altLang="ru-RU" sz="2400" dirty="0"/>
              <a:t> наукам; </a:t>
            </a:r>
          </a:p>
          <a:p>
            <a:pPr marL="285750" indent="-285750">
              <a:lnSpc>
                <a:spcPct val="120000"/>
              </a:lnSpc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</a:pPr>
            <a:r>
              <a:rPr lang="ru-RU" altLang="ru-RU" sz="2400" dirty="0" smtClean="0"/>
              <a:t>принадлежность </a:t>
            </a:r>
            <a:r>
              <a:rPr lang="ru-RU" altLang="ru-RU" sz="2400" dirty="0"/>
              <a:t>полученного результата не одной отрасли знания, а всем участвующим в исследовании наукам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6" t="20175" r="69064" b="20629"/>
          <a:stretch/>
        </p:blipFill>
        <p:spPr>
          <a:xfrm>
            <a:off x="702763" y="250952"/>
            <a:ext cx="840287" cy="827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44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9">
            <a:extLst>
              <a:ext uri="{FF2B5EF4-FFF2-40B4-BE49-F238E27FC236}">
                <a16:creationId xmlns:a16="http://schemas.microsoft.com/office/drawing/2014/main" xmlns="" id="{2D926CA8-4C87-2564-61CB-F1D0BDC17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47960" y="6308725"/>
            <a:ext cx="1293178" cy="366395"/>
          </a:xfrm>
        </p:spPr>
        <p:txBody>
          <a:bodyPr/>
          <a:lstStyle/>
          <a:p>
            <a:fld id="{9263D04A-7E89-402A-874E-77D553104BF5}" type="slidenum">
              <a:rPr lang="ru-RU" sz="1400">
                <a:solidFill>
                  <a:schemeClr val="tx1">
                    <a:lumMod val="75000"/>
                    <a:lumOff val="2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</a:rPr>
              <a:pPr/>
              <a:t>9</a:t>
            </a:fld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Golos Text" panose="020B0503020202020204" pitchFamily="34" charset="0"/>
              <a:ea typeface="Golos Text" panose="020B0503020202020204" pitchFamily="34" charset="0"/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DA574126-8E3D-A9CD-7593-2937C854EA1B}"/>
              </a:ext>
            </a:extLst>
          </p:cNvPr>
          <p:cNvSpPr txBox="1">
            <a:spLocks/>
          </p:cNvSpPr>
          <p:nvPr/>
        </p:nvSpPr>
        <p:spPr>
          <a:xfrm>
            <a:off x="550863" y="733289"/>
            <a:ext cx="10784794" cy="4267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solidFill>
                  <a:srgbClr val="FF7E00"/>
                </a:solidFill>
                <a:latin typeface="Golos Text DemiBold" panose="020B0703020202020204" pitchFamily="34" charset="-52"/>
                <a:cs typeface="Golos Text DemiBold" panose="020B0703020202020204" pitchFamily="34" charset="-52"/>
              </a:rPr>
              <a:t>Эффективные модели </a:t>
            </a:r>
          </a:p>
          <a:p>
            <a:r>
              <a:rPr lang="ru-RU" sz="2800" dirty="0" smtClean="0">
                <a:solidFill>
                  <a:srgbClr val="FF7E00"/>
                </a:solidFill>
                <a:latin typeface="Golos Text DemiBold" panose="020B0703020202020204" pitchFamily="34" charset="-52"/>
                <a:cs typeface="Golos Text DemiBold" panose="020B0703020202020204" pitchFamily="34" charset="-52"/>
              </a:rPr>
              <a:t>междисциплинарных </a:t>
            </a:r>
            <a:r>
              <a:rPr lang="ru-RU" sz="2800" dirty="0">
                <a:solidFill>
                  <a:srgbClr val="FF7E00"/>
                </a:solidFill>
                <a:latin typeface="Golos Text DemiBold" panose="020B0703020202020204" pitchFamily="34" charset="-52"/>
                <a:cs typeface="Golos Text DemiBold" panose="020B0703020202020204" pitchFamily="34" charset="-52"/>
              </a:rPr>
              <a:t>исследований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50864" y="1653677"/>
            <a:ext cx="1118841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</a:pPr>
            <a:r>
              <a:rPr lang="ru-RU" altLang="ru-RU" sz="2400" dirty="0" smtClean="0">
                <a:solidFill>
                  <a:schemeClr val="accent1"/>
                </a:solidFill>
              </a:rPr>
              <a:t>Перенос </a:t>
            </a:r>
            <a:r>
              <a:rPr lang="ru-RU" altLang="ru-RU" sz="2400" dirty="0"/>
              <a:t>знаний из одной дисциплины в другую. </a:t>
            </a:r>
            <a:r>
              <a:rPr lang="ru-RU" altLang="ru-RU" sz="2400" dirty="0" smtClean="0"/>
              <a:t>Одна </a:t>
            </a:r>
            <a:r>
              <a:rPr lang="ru-RU" altLang="ru-RU" sz="2400" dirty="0"/>
              <a:t>из дисциплин </a:t>
            </a:r>
            <a:r>
              <a:rPr lang="ru-RU" altLang="ru-RU" sz="2400" dirty="0" smtClean="0"/>
              <a:t>выступает как </a:t>
            </a:r>
            <a:r>
              <a:rPr lang="ru-RU" altLang="ru-RU" sz="2400" dirty="0"/>
              <a:t>«целеполагающая дисциплина», инициатор междисциплинарного взаимодействия, а другая – как «ресурсная дисциплина» (материал междисциплинарного взаимодействия</a:t>
            </a:r>
            <a:r>
              <a:rPr lang="ru-RU" altLang="ru-RU" sz="2400" dirty="0" smtClean="0"/>
              <a:t>).</a:t>
            </a:r>
          </a:p>
          <a:p>
            <a:pPr marL="285750" indent="-285750">
              <a:lnSpc>
                <a:spcPct val="120000"/>
              </a:lnSpc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</a:pPr>
            <a:r>
              <a:rPr lang="ru-RU" altLang="ru-RU" sz="2400" dirty="0">
                <a:solidFill>
                  <a:schemeClr val="accent1"/>
                </a:solidFill>
              </a:rPr>
              <a:t>Объединение</a:t>
            </a:r>
            <a:r>
              <a:rPr lang="ru-RU" altLang="ru-RU" sz="2400" dirty="0" smtClean="0"/>
              <a:t> </a:t>
            </a:r>
            <a:r>
              <a:rPr lang="ru-RU" altLang="ru-RU" sz="2400" dirty="0"/>
              <a:t>дисциплин для создания новой онтологии и методов для работы с ее </a:t>
            </a:r>
            <a:r>
              <a:rPr lang="ru-RU" altLang="ru-RU" sz="2400" dirty="0" smtClean="0"/>
              <a:t>объектами (общий </a:t>
            </a:r>
            <a:r>
              <a:rPr lang="ru-RU" altLang="ru-RU" sz="2400" dirty="0"/>
              <a:t>предмет </a:t>
            </a:r>
            <a:r>
              <a:rPr lang="ru-RU" altLang="ru-RU" sz="2400" dirty="0" smtClean="0"/>
              <a:t>исследования). </a:t>
            </a:r>
          </a:p>
          <a:p>
            <a:pPr marL="285750" indent="-285750">
              <a:lnSpc>
                <a:spcPct val="120000"/>
              </a:lnSpc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</a:pPr>
            <a:r>
              <a:rPr lang="ru-RU" altLang="ru-RU" sz="2400" dirty="0">
                <a:solidFill>
                  <a:schemeClr val="accent1"/>
                </a:solidFill>
              </a:rPr>
              <a:t>Конвергенция</a:t>
            </a:r>
            <a:r>
              <a:rPr lang="ru-RU" altLang="ru-RU" sz="2400" dirty="0" smtClean="0"/>
              <a:t> </a:t>
            </a:r>
            <a:r>
              <a:rPr lang="ru-RU" altLang="ru-RU" sz="2400" dirty="0"/>
              <a:t>нескольких </a:t>
            </a:r>
            <a:r>
              <a:rPr lang="ru-RU" altLang="ru-RU" sz="2400" dirty="0" smtClean="0"/>
              <a:t>технологий из </a:t>
            </a:r>
            <a:r>
              <a:rPr lang="ru-RU" altLang="ru-RU" sz="2400" dirty="0"/>
              <a:t>разных дисциплин, </a:t>
            </a:r>
            <a:r>
              <a:rPr lang="ru-RU" altLang="ru-RU" sz="2400" dirty="0" smtClean="0"/>
              <a:t>приводящая к созданию </a:t>
            </a:r>
            <a:r>
              <a:rPr lang="ru-RU" altLang="ru-RU" sz="2400" dirty="0"/>
              <a:t>новых знаний и технологий, например: теория систем, теория самоорганизации, теория информации, теория катастроф.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6" t="20175" r="69064" b="20629"/>
          <a:stretch/>
        </p:blipFill>
        <p:spPr>
          <a:xfrm>
            <a:off x="702763" y="250952"/>
            <a:ext cx="840287" cy="827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347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ПГГПУ обновленный фирменный стил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7E00"/>
      </a:accent1>
      <a:accent2>
        <a:srgbClr val="FF9F40"/>
      </a:accent2>
      <a:accent3>
        <a:srgbClr val="3C218C"/>
      </a:accent3>
      <a:accent4>
        <a:srgbClr val="7154C6"/>
      </a:accent4>
      <a:accent5>
        <a:srgbClr val="4D485C"/>
      </a:accent5>
      <a:accent6>
        <a:srgbClr val="847B9E"/>
      </a:accent6>
      <a:hlink>
        <a:srgbClr val="0563C1"/>
      </a:hlink>
      <a:folHlink>
        <a:srgbClr val="954F72"/>
      </a:folHlink>
    </a:clrScheme>
    <a:fontScheme name="Шрифт Голос">
      <a:majorFont>
        <a:latin typeface="Golos Text Medium"/>
        <a:ea typeface=""/>
        <a:cs typeface=""/>
      </a:majorFont>
      <a:minorFont>
        <a:latin typeface="Golos Tex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0421__x0441__x044b__x043b__x043a__x0430__x0020__x0441__x0020__x0441__x0430__x0439__x0442__x0430_ xmlns="8161f2a9-1cb7-4b61-9ce6-697f382754a6">
      <Url xsi:nil="true"/>
      <Description xsi:nil="true"/>
    </_x0421__x0441__x044b__x043b__x043a__x0430__x0020__x0441__x0020__x0441__x0430__x0439__x0442__x0430_>
    <TaxCatchAll xmlns="e51e9ff7-e785-4b39-9c0d-3b5e732d8b16" xsi:nil="true"/>
    <_x0414__x0430__x0442__x0430__x0020__x043e__x043a__x043e__x043d__x0447__x0430__x043d__x0438__x044f_ xmlns="8161f2a9-1cb7-4b61-9ce6-697f382754a6" xsi:nil="true"/>
    <_x041e__x043f__x043e__x0432__x0435__x0449__x0435__x043d__x0438__x044f_ xmlns="8161f2a9-1cb7-4b61-9ce6-697f382754a6">
      <Url xsi:nil="true"/>
      <Description xsi:nil="true"/>
    </_x041e__x043f__x043e__x0432__x0435__x0449__x0435__x043d__x0438__x044f_>
    <_x0421__x0435__x0433__x043e__x0434__x043d__x044f_ xmlns="8161f2a9-1cb7-4b61-9ce6-697f382754a6">2023-09-14T12:18:48+00:00</_x0421__x0435__x0433__x043e__x0434__x043d__x044f_>
    <_x0414__x0430__x0442__x0430__x0020__x0443__x0442__x0432__x0435__x0440__x0436__x0434__x0435__x043d__x0438__x044f_ xmlns="8161f2a9-1cb7-4b61-9ce6-697f382754a6" xsi:nil="true"/>
    <_x0422__x0438__x043f__x0020__x0434__x043e__x043a__x0443__x043c__x0435__x043d__x0442__x0430_ xmlns="8161f2a9-1cb7-4b61-9ce6-697f382754a6" xsi:nil="true"/>
    <Section xmlns="8161f2a9-1cb7-4b61-9ce6-697f382754a6" xsi:nil="true"/>
    <_x041e__x0431__x0440__x0430__x0431__x043e__x0442__x043a__x0430_ xmlns="8161f2a9-1cb7-4b61-9ce6-697f382754a6">Обработано</_x041e__x0431__x0440__x0430__x0431__x043e__x0442__x043a__x0430_>
    <_x0421__x0435__x0433__x043e__x0434__x043d__x044f__x0412__x0440__x0435__x043c__x044f_ xmlns="8161f2a9-1cb7-4b61-9ce6-697f382754a6" xsi:nil="true"/>
    <_x041d__x0430__x043f__x0440__x0430__x0432__x043b__x0435__x043d__x0438__x0435__x0020__x043f__x043e__x0434__x0433__x043e__x0442__x043e__x0432__x043a__x0438_ xmlns="8161f2a9-1cb7-4b61-9ce6-697f382754a6" xsi:nil="true"/>
    <_x041f__x0440__x043e__x0444__x0438__x043b__x044c_ xmlns="8161f2a9-1cb7-4b61-9ce6-697f382754a6" xsi:nil="true"/>
    <_x041e__x0442__x0432__x0435__x0442__x0441__x0442__x0432__x0435__x043d__x043d__x044b__x0435_ xmlns="8161f2a9-1cb7-4b61-9ce6-697f382754a6">
      <UserInfo>
        <DisplayName/>
        <AccountId xsi:nil="true"/>
        <AccountType/>
      </UserInfo>
    </_x041e__x0442__x0432__x0435__x0442__x0441__x0442__x0432__x0435__x043d__x043d__x044b__x0435_>
    <_x0423__x0413__x0421__x041d_ xmlns="8161f2a9-1cb7-4b61-9ce6-697f382754a6" xsi:nil="true"/>
    <lcf76f155ced4ddcb4097134ff3c332f xmlns="8161f2a9-1cb7-4b61-9ce6-697f382754a6">
      <Terms xmlns="http://schemas.microsoft.com/office/infopath/2007/PartnerControls"/>
    </lcf76f155ced4ddcb4097134ff3c332f>
    <DisplayTemplateJSIconUrl xmlns="http://schemas.microsoft.com/sharepoint/v3">
      <Url xsi:nil="true"/>
      <Description xsi:nil="true"/>
    </DisplayTemplateJSIconUrl>
    <_x041d__x043e__x043c__x0435__x0440__x0020__x0434__x043e__x043a__x0443__x043c__x0435__x043d__x0442__x0430_ xmlns="8161f2a9-1cb7-4b61-9ce6-697f382754a6" xsi:nil="true"/>
    <_x0031_13 xmlns="8161f2a9-1cb7-4b61-9ce6-697f382754a6">2023-09-14T12:18:48+00:00</_x0031_13>
    <_x041f__x043e__x043b__x0443__x0447__x0430__x0442__x0435__x043b__x0438_ xmlns="8161f2a9-1cb7-4b61-9ce6-697f382754a6">
      <UserInfo>
        <DisplayName/>
        <AccountId xsi:nil="true"/>
        <AccountType/>
      </UserInfo>
    </_x041f__x043e__x043b__x0443__x0447__x0430__x0442__x0435__x043b__x0438_>
    <wgus xmlns="8161f2a9-1cb7-4b61-9ce6-697f382754a6">
      <UserInfo>
        <DisplayName/>
        <AccountId xsi:nil="true"/>
        <AccountType/>
      </UserInfo>
    </wgus>
    <_dlc_DocId xmlns="e51e9ff7-e785-4b39-9c0d-3b5e732d8b16">ZPAKRWMX7FHU-278843365-28215</_dlc_DocId>
    <_dlc_DocIdUrl xmlns="e51e9ff7-e785-4b39-9c0d-3b5e732d8b16">
      <Url>https://pshpu.sharepoint.com/docs/_layouts/15/DocIdRedir.aspx?ID=ZPAKRWMX7FHU-278843365-28215</Url>
      <Description>ZPAKRWMX7FHU-278843365-28215</Description>
    </_dlc_DocIdUrl>
    <SharedWithUsers xmlns="e51e9ff7-e785-4b39-9c0d-3b5e732d8b16">
      <UserInfo>
        <DisplayName>Щипицина Анастасия Александровна</DisplayName>
        <AccountId>28526</AccountId>
        <AccountType/>
      </UserInfo>
      <UserInfo>
        <DisplayName>Меркучева Вероника Валерьевна</DisplayName>
        <AccountId>27110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B5E641D076AF5142896A75CD5E5C212F" ma:contentTypeVersion="44" ma:contentTypeDescription="Создание документа." ma:contentTypeScope="" ma:versionID="b84ab368cc55a61e00573ee5b586862a">
  <xsd:schema xmlns:xsd="http://www.w3.org/2001/XMLSchema" xmlns:xs="http://www.w3.org/2001/XMLSchema" xmlns:p="http://schemas.microsoft.com/office/2006/metadata/properties" xmlns:ns1="http://schemas.microsoft.com/sharepoint/v3" xmlns:ns2="e51e9ff7-e785-4b39-9c0d-3b5e732d8b16" xmlns:ns3="8161f2a9-1cb7-4b61-9ce6-697f382754a6" targetNamespace="http://schemas.microsoft.com/office/2006/metadata/properties" ma:root="true" ma:fieldsID="a7d7a8ab77389bb44ab1e0a73d0fb121" ns1:_="" ns2:_="" ns3:_="">
    <xsd:import namespace="http://schemas.microsoft.com/sharepoint/v3"/>
    <xsd:import namespace="e51e9ff7-e785-4b39-9c0d-3b5e732d8b16"/>
    <xsd:import namespace="8161f2a9-1cb7-4b61-9ce6-697f382754a6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_x041d__x043e__x043c__x0435__x0440__x0020__x0434__x043e__x043a__x0443__x043c__x0435__x043d__x0442__x0430_" minOccurs="0"/>
                <xsd:element ref="ns3:_x0414__x0430__x0442__x0430__x0020__x0443__x0442__x0432__x0435__x0440__x0436__x0434__x0435__x043d__x0438__x044f_" minOccurs="0"/>
                <xsd:element ref="ns3:_x0414__x0430__x0442__x0430__x0020__x043e__x043a__x043e__x043d__x0447__x0430__x043d__x0438__x044f_" minOccurs="0"/>
                <xsd:element ref="ns3:_x0422__x0438__x043f__x0020__x0434__x043e__x043a__x0443__x043c__x0435__x043d__x0442__x0430_" minOccurs="0"/>
                <xsd:element ref="ns1:DisplayTemplateJSIconUrl" minOccurs="0"/>
                <xsd:element ref="ns2:SharedWithUsers" minOccurs="0"/>
                <xsd:element ref="ns2:SharedWithDetails" minOccurs="0"/>
                <xsd:element ref="ns3:Section" minOccurs="0"/>
                <xsd:element ref="ns3:_x041e__x0431__x0440__x0430__x0431__x043e__x0442__x043a__x0430_" minOccurs="0"/>
                <xsd:element ref="ns3:_x041e__x0442__x0432__x0435__x0442__x0441__x0442__x0432__x0435__x043d__x043d__x044b__x0435_" minOccurs="0"/>
                <xsd:element ref="ns3:_x041f__x043e__x043b__x0443__x0447__x0430__x0442__x0435__x043b__x0438_" minOccurs="0"/>
                <xsd:element ref="ns3:_x041f__x0440__x043e__x0444__x0438__x043b__x044c_" minOccurs="0"/>
                <xsd:element ref="ns3:_x0423__x0413__x0421__x041d_" minOccurs="0"/>
                <xsd:element ref="ns3:wgus" minOccurs="0"/>
                <xsd:element ref="ns3:_x0421__x0441__x044b__x043b__x043a__x0430__x0020__x0441__x0020__x0441__x0430__x0439__x0442__x0430_" minOccurs="0"/>
                <xsd:element ref="ns3:_x041e__x043f__x043e__x0432__x0435__x0449__x0435__x043d__x0438__x044f_" minOccurs="0"/>
                <xsd:element ref="ns3:_x0421__x0435__x0433__x043e__x0434__x043d__x044f_" minOccurs="0"/>
                <xsd:element ref="ns3:_x0421__x0435__x0433__x043e__x0434__x043d__x044f__x0412__x0440__x0435__x043c__x044f_" minOccurs="0"/>
                <xsd:element ref="ns3:_x0031_13" minOccurs="0"/>
                <xsd:element ref="ns3:MediaServiceMetadata" minOccurs="0"/>
                <xsd:element ref="ns3:MediaServiceFastMetadata" minOccurs="0"/>
                <xsd:element ref="ns3:_x041d__x0430__x043f__x0440__x0430__x0432__x043b__x0435__x043d__x0438__x0435__x0020__x043f__x043e__x0434__x0433__x043e__x0442__x043e__x0432__x043a__x0438_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DisplayTemplateJSIconUrl" ma:index="15" nillable="true" ma:displayName="Значок" ma:description="Значок, который будет отображаться для этого переопределения." ma:format="Image" ma:internalName="DisplayTemplateJSIconUr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1e9ff7-e785-4b39-9c0d-3b5e732d8b16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6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Совместно с подробностями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42" nillable="true" ma:displayName="Taxonomy Catch All Column" ma:hidden="true" ma:list="{865fa2b6-74bf-4218-b4c7-3e84e9719ee9}" ma:internalName="TaxCatchAll" ma:showField="CatchAllData" ma:web="e51e9ff7-e785-4b39-9c0d-3b5e732d8b1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61f2a9-1cb7-4b61-9ce6-697f382754a6" elementFormDefault="qualified">
    <xsd:import namespace="http://schemas.microsoft.com/office/2006/documentManagement/types"/>
    <xsd:import namespace="http://schemas.microsoft.com/office/infopath/2007/PartnerControls"/>
    <xsd:element name="_x041d__x043e__x043c__x0435__x0440__x0020__x0434__x043e__x043a__x0443__x043c__x0435__x043d__x0442__x0430_" ma:index="11" nillable="true" ma:displayName="Номер документа" ma:indexed="true" ma:internalName="_x041d__x043e__x043c__x0435__x0440__x0020__x0434__x043e__x043a__x0443__x043c__x0435__x043d__x0442__x0430_">
      <xsd:simpleType>
        <xsd:restriction base="dms:Text">
          <xsd:maxLength value="255"/>
        </xsd:restriction>
      </xsd:simpleType>
    </xsd:element>
    <xsd:element name="_x0414__x0430__x0442__x0430__x0020__x0443__x0442__x0432__x0435__x0440__x0436__x0434__x0435__x043d__x0438__x044f_" ma:index="12" nillable="true" ma:displayName="Дата утверждения" ma:format="DateOnly" ma:indexed="true" ma:internalName="_x0414__x0430__x0442__x0430__x0020__x0443__x0442__x0432__x0435__x0440__x0436__x0434__x0435__x043d__x0438__x044f_">
      <xsd:simpleType>
        <xsd:restriction base="dms:DateTime"/>
      </xsd:simpleType>
    </xsd:element>
    <xsd:element name="_x0414__x0430__x0442__x0430__x0020__x043e__x043a__x043e__x043d__x0447__x0430__x043d__x0438__x044f_" ma:index="13" nillable="true" ma:displayName="Дата окончания" ma:format="DateOnly" ma:indexed="true" ma:internalName="_x0414__x0430__x0442__x0430__x0020__x043e__x043a__x043e__x043d__x0447__x0430__x043d__x0438__x044f_">
      <xsd:simpleType>
        <xsd:restriction base="dms:DateTime"/>
      </xsd:simpleType>
    </xsd:element>
    <xsd:element name="_x0422__x0438__x043f__x0020__x0434__x043e__x043a__x0443__x043c__x0435__x043d__x0442__x0430_" ma:index="14" nillable="true" ma:displayName="Тип документа" ma:format="Dropdown" ma:internalName="_x0422__x0438__x043f__x0020__x0434__x043e__x043a__x0443__x043c__x0435__x043d__x0442__x0430_">
      <xsd:simpleType>
        <xsd:restriction base="dms:Choice">
          <xsd:enumeration value="Шаблон"/>
          <xsd:enumeration value="Нормативно-правовой документ"/>
          <xsd:enumeration value="Приказ"/>
          <xsd:enumeration value="Календарный учебный график"/>
          <xsd:enumeration value="Учебный план"/>
          <xsd:enumeration value="Нет"/>
        </xsd:restriction>
      </xsd:simpleType>
    </xsd:element>
    <xsd:element name="Section" ma:index="18" nillable="true" ma:displayName="Раздел" ma:format="Dropdown" ma:indexed="true" ma:internalName="Section">
      <xsd:simpleType>
        <xsd:union memberTypes="dms:Text">
          <xsd:simpleType>
            <xsd:restriction base="dms:Choice">
              <xsd:enumeration value="Учебная работа. Бакалавриат и магистратура"/>
              <xsd:enumeration value="Общие положения ПГГПУ"/>
              <xsd:enumeration value="Учебная работа. Аспирантура"/>
              <xsd:enumeration value="Структурные подразделения"/>
              <xsd:enumeration value="Основные документы"/>
              <xsd:enumeration value="Органы управления ПГГПУ"/>
              <xsd:enumeration value="Профсоюзные организации"/>
              <xsd:enumeration value="Библиотечное обслуживание и редакционно-издательская деятельность"/>
              <xsd:enumeration value="Шаблоны заявлений для студентов"/>
              <xsd:enumeration value="Шаблоны заявлений для сотрудников"/>
              <xsd:enumeration value="Научная работа"/>
              <xsd:enumeration value="Трудоустройство"/>
              <xsd:enumeration value="Внеучебная работа"/>
              <xsd:enumeration value="Повышение квалификации"/>
              <xsd:enumeration value="Типовые должностные инструкции"/>
              <xsd:enumeration value="Календарный учебный график"/>
              <xsd:enumeration value="Учебные планы"/>
              <xsd:enumeration value="Разное"/>
              <xsd:enumeration value="Нет"/>
              <xsd:enumeration value="Шаблоны документов на закупку и проведение мероприятий"/>
              <xsd:enumeration value="Документы по ОП ВО"/>
              <xsd:enumeration value="СМК"/>
            </xsd:restriction>
          </xsd:simpleType>
        </xsd:union>
      </xsd:simpleType>
    </xsd:element>
    <xsd:element name="_x041e__x0431__x0440__x0430__x0431__x043e__x0442__x043a__x0430_" ma:index="19" nillable="true" ma:displayName="Обработка" ma:default="Обработано" ma:format="Dropdown" ma:internalName="_x041e__x0431__x0440__x0430__x0431__x043e__x0442__x043a__x0430_">
      <xsd:simpleType>
        <xsd:restriction base="dms:Choice">
          <xsd:enumeration value="Обработано"/>
          <xsd:enumeration value="Старая версия"/>
          <xsd:enumeration value="Удалить"/>
        </xsd:restriction>
      </xsd:simpleType>
    </xsd:element>
    <xsd:element name="_x041e__x0442__x0432__x0435__x0442__x0441__x0442__x0432__x0435__x043d__x043d__x044b__x0435_" ma:index="20" nillable="true" ma:displayName="Ответственные" ma:list="UserInfo" ma:SearchPeopleOnly="false" ma:SharePointGroup="0" ma:internalName="_x041e__x0442__x0432__x0435__x0442__x0441__x0442__x0432__x0435__x043d__x043d__x044b__x0435_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x041f__x043e__x043b__x0443__x0447__x0430__x0442__x0435__x043b__x0438_" ma:index="21" nillable="true" ma:displayName="Получатели" ma:list="UserInfo" ma:SearchPeopleOnly="false" ma:SharePointGroup="0" ma:internalName="_x041f__x043e__x043b__x0443__x0447__x0430__x0442__x0435__x043b__x0438_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x041f__x0440__x043e__x0444__x0438__x043b__x044c_" ma:index="22" nillable="true" ma:displayName="Профиль" ma:internalName="_x041f__x0440__x043e__x0444__x0438__x043b__x044c_">
      <xsd:simpleType>
        <xsd:restriction base="dms:Text">
          <xsd:maxLength value="255"/>
        </xsd:restriction>
      </xsd:simpleType>
    </xsd:element>
    <xsd:element name="_x0423__x0413__x0421__x041d_" ma:index="23" nillable="true" ma:displayName="УГСН" ma:internalName="_x0423__x0413__x0421__x041d_">
      <xsd:simpleType>
        <xsd:restriction base="dms:Text">
          <xsd:maxLength value="255"/>
        </xsd:restriction>
      </xsd:simpleType>
    </xsd:element>
    <xsd:element name="wgus" ma:index="24" nillable="true" ma:displayName="Пользователь или группа" ma:list="UserInfo" ma:internalName="wgus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x0421__x0441__x044b__x043b__x043a__x0430__x0020__x0441__x0020__x0441__x0430__x0439__x0442__x0430_" ma:index="25" nillable="true" ma:displayName="Ссылка с сайта" ma:format="Hyperlink" ma:internalName="_x0421__x0441__x044b__x043b__x043a__x0430__x0020__x0441__x0020__x0441__x0430__x0439__x0442__x0430_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x041e__x043f__x043e__x0432__x0435__x0449__x0435__x043d__x0438__x044f_" ma:index="26" nillable="true" ma:displayName="Оповещения" ma:internalName="_x041e__x043f__x043e__x0432__x0435__x0449__x0435__x043d__x0438__x044f_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x0421__x0435__x0433__x043e__x0434__x043d__x044f_" ma:index="27" nillable="true" ma:displayName="Сегодня" ma:default="[today]" ma:format="DateOnly" ma:internalName="_x0421__x0435__x0433__x043e__x0434__x043d__x044f_">
      <xsd:simpleType>
        <xsd:restriction base="dms:DateTime"/>
      </xsd:simpleType>
    </xsd:element>
    <xsd:element name="_x0421__x0435__x0433__x043e__x0434__x043d__x044f__x0412__x0440__x0435__x043c__x044f_" ma:index="28" nillable="true" ma:displayName="СегодняВремя" ma:format="DateOnly" ma:internalName="_x0421__x0435__x0433__x043e__x0434__x043d__x044f__x0412__x0440__x0435__x043c__x044f_">
      <xsd:simpleType>
        <xsd:restriction base="dms:DateTime"/>
      </xsd:simpleType>
    </xsd:element>
    <xsd:element name="_x0031_13" ma:index="31" nillable="true" ma:displayName="113" ma:default="[today]" ma:format="DateOnly" ma:internalName="_x0031_13">
      <xsd:simpleType>
        <xsd:restriction base="dms:DateTime"/>
      </xsd:simpleType>
    </xsd:element>
    <xsd:element name="MediaServiceMetadata" ma:index="3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3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_x041d__x0430__x043f__x0440__x0430__x0432__x043b__x0435__x043d__x0438__x0435__x0020__x043f__x043e__x0434__x0433__x043e__x0442__x043e__x0432__x043a__x0438_" ma:index="35" nillable="true" ma:displayName="Направление подготовки" ma:internalName="_x041d__x0430__x043f__x0440__x0430__x0432__x043b__x0435__x043d__x0438__x0435__x0020__x043f__x043e__x0434__x0433__x043e__x0442__x043e__x0432__x043a__x0438_">
      <xsd:simpleType>
        <xsd:restriction base="dms:Text">
          <xsd:maxLength value="255"/>
        </xsd:restriction>
      </xsd:simpleType>
    </xsd:element>
    <xsd:element name="MediaServiceOCR" ma:index="3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3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41" nillable="true" ma:taxonomy="true" ma:internalName="lcf76f155ced4ddcb4097134ff3c332f" ma:taxonomyFieldName="MediaServiceImageTags" ma:displayName="Теги изображений" ma:readOnly="false" ma:fieldId="{5cf76f15-5ced-4ddc-b409-7134ff3c332f}" ma:taxonomyMulti="true" ma:sspId="d64db4f2-4c23-4e6d-be94-d799daa514d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4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44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ServiceGenerationTime" ma:index="4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4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47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именование документа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651AC3C-CE04-4864-92CE-83D4F358499A}">
  <ds:schemaRefs>
    <ds:schemaRef ds:uri="http://www.w3.org/XML/1998/namespace"/>
    <ds:schemaRef ds:uri="http://schemas.microsoft.com/office/2006/documentManagement/types"/>
    <ds:schemaRef ds:uri="8161f2a9-1cb7-4b61-9ce6-697f382754a6"/>
    <ds:schemaRef ds:uri="http://purl.org/dc/dcmitype/"/>
    <ds:schemaRef ds:uri="http://schemas.microsoft.com/sharepoint/v3"/>
    <ds:schemaRef ds:uri="http://purl.org/dc/terms/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e51e9ff7-e785-4b39-9c0d-3b5e732d8b16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70CC4DC8-FDEF-478E-9F83-9CA7333B400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A75ABB5-E4E6-4523-9FD1-263095517D91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B8AD8B1F-6F47-4F10-BC64-540A13C3E55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e51e9ff7-e785-4b39-9c0d-3b5e732d8b16"/>
    <ds:schemaRef ds:uri="8161f2a9-1cb7-4b61-9ce6-697f382754a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1785</TotalTime>
  <Words>613</Words>
  <Application>Microsoft Office PowerPoint</Application>
  <PresentationFormat>Широкоэкранный</PresentationFormat>
  <Paragraphs>88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Golos Text Black</vt:lpstr>
      <vt:lpstr>Arial</vt:lpstr>
      <vt:lpstr>Wingdings</vt:lpstr>
      <vt:lpstr>Golos Text DemiBold</vt:lpstr>
      <vt:lpstr>Golos Text Medium</vt:lpstr>
      <vt:lpstr>Calibri</vt:lpstr>
      <vt:lpstr>Golos Text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Данил Ахметов</dc:creator>
  <cp:lastModifiedBy>Домашний</cp:lastModifiedBy>
  <cp:revision>38</cp:revision>
  <dcterms:created xsi:type="dcterms:W3CDTF">2023-04-16T15:24:45Z</dcterms:created>
  <dcterms:modified xsi:type="dcterms:W3CDTF">2025-08-27T17:12:50Z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0x010100B5E641D076AF5142896A75CD5E5C212F</vt:lpwstr>
  </property>
  <property fmtid="{D5CDD505-2E9C-101B-9397-08002B2CF9AE}" pid="3" name="_dlc_DocIdItemGuid">
    <vt:lpwstr>25a8402c-2ea7-4193-8567-834d5f1798a3</vt:lpwstr>
  </property>
  <property fmtid="{D5CDD505-2E9C-101B-9397-08002B2CF9AE}" pid="4" name="MediaServiceImageTags">
    <vt:lpwstr/>
  </property>
</Properties>
</file>