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0"/>
  </p:notesMasterIdLst>
  <p:sldIdLst>
    <p:sldId id="256" r:id="rId6"/>
    <p:sldId id="265" r:id="rId7"/>
    <p:sldId id="266" r:id="rId8"/>
    <p:sldId id="267" r:id="rId9"/>
  </p:sldIdLst>
  <p:sldSz cx="12192000" cy="6858000"/>
  <p:notesSz cx="6858000" cy="9144000"/>
  <p:embeddedFontLst>
    <p:embeddedFont>
      <p:font typeface="Golos Text Black" panose="020B0903020202020204" pitchFamily="34" charset="-52"/>
      <p:bold r:id="rId11"/>
    </p:embeddedFont>
    <p:embeddedFont>
      <p:font typeface="Golos Text DemiBold" panose="020B0703020202020204" pitchFamily="34" charset="-52"/>
      <p:bold r:id="rId12"/>
    </p:embeddedFont>
    <p:embeddedFont>
      <p:font typeface="Golos Text Medium" panose="020B0603020202020204" pitchFamily="34" charset="-5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los Text" panose="020B0503020202020204" pitchFamily="34" charset="-52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pPr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3640" y="5192914"/>
            <a:ext cx="5377498" cy="111581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И. Н. </a:t>
            </a:r>
            <a:r>
              <a:rPr lang="ru-RU" b="1" i="1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Власова, </a:t>
            </a: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к.п.н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., </a:t>
            </a:r>
            <a:r>
              <a:rPr lang="ru-RU" dirty="0" smtClean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доцент кафедры высшей математики и методики обучения математике</a:t>
            </a:r>
            <a:endParaRPr lang="ru-RU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2201949"/>
            <a:ext cx="1138428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 smtClean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Сод</a:t>
            </a:r>
            <a:r>
              <a:rPr lang="ru-RU" sz="4400" dirty="0" smtClean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ержательная линия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dirty="0" smtClean="0">
                <a:solidFill>
                  <a:schemeClr val="bg1"/>
                </a:solidFill>
                <a:latin typeface="Golos Text Black" panose="020B0903020202020204" pitchFamily="34" charset="-52"/>
                <a:ea typeface="+mj-ea"/>
                <a:cs typeface="Golos Text Black" panose="020B0903020202020204" pitchFamily="34" charset="-52"/>
              </a:rPr>
              <a:t>«Формирование функциональной грамотности как средства повышения качества образования»</a:t>
            </a:r>
            <a:endParaRPr lang="ru-RU" sz="4400" dirty="0">
              <a:solidFill>
                <a:schemeClr val="bg1"/>
              </a:solidFill>
              <a:latin typeface="Golos Text Black" panose="020B0903020202020204" pitchFamily="34" charset="-52"/>
              <a:ea typeface="+mj-ea"/>
              <a:cs typeface="Golos Text Black" panose="020B09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AEEAEE8-8C93-4812-8E62-596F93B05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3835" y="385633"/>
            <a:ext cx="9886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Функциональная грамотность </a:t>
            </a:r>
            <a:r>
              <a:rPr lang="en-US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-</a:t>
            </a:r>
            <a:r>
              <a:rPr lang="ru-RU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 способность… </a:t>
            </a:r>
            <a:endParaRPr lang="ru-RU" sz="3200" dirty="0">
              <a:solidFill>
                <a:srgbClr val="7030A0"/>
              </a:solidFill>
              <a:latin typeface="Golos Text DemiBold" panose="020B0703020202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4387" y="1615559"/>
            <a:ext cx="1058703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endParaRPr lang="ru-RU" sz="36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800"/>
              </a:spcAft>
            </a:pPr>
            <a:r>
              <a:rPr lang="ru-RU" sz="3200" dirty="0" smtClean="0"/>
              <a:t>способность решать </a:t>
            </a:r>
            <a:r>
              <a:rPr lang="ru-RU" sz="3200" b="1" dirty="0" smtClean="0"/>
              <a:t>учебные задачи и жизненные проблемные ситуации </a:t>
            </a:r>
            <a:r>
              <a:rPr lang="ru-RU" sz="3200" dirty="0" smtClean="0"/>
              <a:t>на основе сформированных предметных, метапредметных и универсальных способов деятельности</a:t>
            </a:r>
          </a:p>
          <a:p>
            <a:pPr algn="r">
              <a:spcAft>
                <a:spcPts val="1800"/>
              </a:spcAft>
            </a:pPr>
            <a:r>
              <a:rPr lang="ru-RU" sz="3200" dirty="0" smtClean="0"/>
              <a:t> </a:t>
            </a:r>
            <a:r>
              <a:rPr lang="ru-RU" dirty="0" smtClean="0"/>
              <a:t>(ФГОС ООО, 2021, п.35.2)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AEEAEE8-8C93-4812-8E62-596F93B05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3835" y="385633"/>
            <a:ext cx="9886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Навыки </a:t>
            </a:r>
            <a:r>
              <a:rPr lang="en-US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XXI</a:t>
            </a:r>
            <a:r>
              <a:rPr lang="ru-RU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 века*</a:t>
            </a:r>
            <a:endParaRPr lang="ru-RU" sz="3200" dirty="0">
              <a:solidFill>
                <a:srgbClr val="7030A0"/>
              </a:solidFill>
              <a:latin typeface="Golos Text DemiBold" panose="020B0703020202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5178" y="2007221"/>
            <a:ext cx="41590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Базовые навыки</a:t>
            </a:r>
          </a:p>
          <a:p>
            <a:pPr algn="just"/>
            <a:r>
              <a:rPr lang="ru-RU" sz="2400" i="1" dirty="0" smtClean="0"/>
              <a:t>Как учащиеся применяют знания и умения для решения повседневных задач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15495" y="1159724"/>
            <a:ext cx="2698595" cy="892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18770" y="1092819"/>
            <a:ext cx="2698595" cy="892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753696" y="1048214"/>
            <a:ext cx="2698595" cy="892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8283" y="4191500"/>
            <a:ext cx="4114800" cy="255454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Навыки чтения и письма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Математическая грамотность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Естественнонаучная грамотность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ИКТ-грамотность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Финансовая грамотность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Культурная и гражданская грамотность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51863" y="1973767"/>
            <a:ext cx="3534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Компетенции</a:t>
            </a:r>
          </a:p>
          <a:p>
            <a:pPr algn="just"/>
            <a:r>
              <a:rPr lang="ru-RU" sz="2400" i="1" dirty="0" smtClean="0"/>
              <a:t>Как учащиеся решают более сложные задачи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76371" y="2029523"/>
            <a:ext cx="33156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Личностные качества</a:t>
            </a:r>
          </a:p>
          <a:p>
            <a:pPr algn="just"/>
            <a:r>
              <a:rPr lang="ru-RU" sz="2400" i="1" dirty="0" smtClean="0"/>
              <a:t>Как учащиеся справляются с изменениями окружающей среды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7259" y="4146895"/>
            <a:ext cx="3100039" cy="193899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Критическое мышление </a:t>
            </a:r>
          </a:p>
          <a:p>
            <a:r>
              <a:rPr lang="ru-RU" sz="2000" dirty="0" err="1" smtClean="0">
                <a:solidFill>
                  <a:schemeClr val="accent3"/>
                </a:solidFill>
              </a:rPr>
              <a:t>Креативность</a:t>
            </a:r>
            <a:endParaRPr lang="ru-RU" sz="2000" dirty="0" smtClean="0">
              <a:solidFill>
                <a:schemeClr val="accent3"/>
              </a:solidFill>
            </a:endParaRPr>
          </a:p>
          <a:p>
            <a:r>
              <a:rPr lang="ru-RU" sz="2000" dirty="0" smtClean="0">
                <a:solidFill>
                  <a:schemeClr val="accent3"/>
                </a:solidFill>
              </a:rPr>
              <a:t>Умение общаться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Умение работать в команде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08380" y="4538551"/>
            <a:ext cx="3512635" cy="193899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Любознательность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Инициативность 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Настойчивость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Лидерские качества</a:t>
            </a:r>
          </a:p>
          <a:p>
            <a:r>
              <a:rPr lang="ru-RU" sz="2000" dirty="0" smtClean="0">
                <a:solidFill>
                  <a:schemeClr val="accent3"/>
                </a:solidFill>
              </a:rPr>
              <a:t>Социальная и культурная грамотность</a:t>
            </a:r>
            <a:endParaRPr lang="ru-RU" sz="2000" dirty="0">
              <a:solidFill>
                <a:schemeClr val="accent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3395" y="6457890"/>
            <a:ext cx="528565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*Институт стратегии развития образования РАО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61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AEEAEE8-8C93-4812-8E62-596F93B05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3835" y="385633"/>
            <a:ext cx="9886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Читательская грамотность </a:t>
            </a:r>
            <a:r>
              <a:rPr lang="en-US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-</a:t>
            </a:r>
            <a:r>
              <a:rPr lang="ru-RU" sz="3200" dirty="0" smtClean="0">
                <a:solidFill>
                  <a:srgbClr val="7030A0"/>
                </a:solidFill>
                <a:latin typeface="Golos Text DemiBold" panose="020B0703020202020204" pitchFamily="34" charset="-52"/>
              </a:rPr>
              <a:t> способность… </a:t>
            </a:r>
            <a:endParaRPr lang="ru-RU" sz="3200" dirty="0">
              <a:solidFill>
                <a:srgbClr val="7030A0"/>
              </a:solidFill>
              <a:latin typeface="Golos Text DemiBold" panose="020B0703020202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0175" r="69064" b="20629"/>
          <a:stretch/>
        </p:blipFill>
        <p:spPr>
          <a:xfrm>
            <a:off x="702763" y="250952"/>
            <a:ext cx="840287" cy="8277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4387" y="1615559"/>
            <a:ext cx="1058703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endParaRPr lang="ru-RU" sz="3600" b="1" u="sng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800"/>
              </a:spcAft>
            </a:pPr>
            <a:r>
              <a:rPr lang="ru-RU" sz="3200" dirty="0" smtClean="0"/>
              <a:t>способность человека понимать, использовать, оценивать тексты, размышлять о них и заниматься чтением </a:t>
            </a:r>
            <a:r>
              <a:rPr lang="ru-RU" sz="3200" dirty="0" smtClean="0">
                <a:solidFill>
                  <a:srgbClr val="7030A0"/>
                </a:solidFill>
              </a:rPr>
              <a:t>для того, чтобы достигать своих целей, расширять свои знания и возможности, участвовать в социальной жизни</a:t>
            </a:r>
          </a:p>
          <a:p>
            <a:pPr algn="r">
              <a:spcAft>
                <a:spcPts val="1800"/>
              </a:spcAft>
            </a:pPr>
            <a:r>
              <a:rPr lang="ru-RU" sz="3200" dirty="0" smtClean="0"/>
              <a:t> </a:t>
            </a:r>
            <a:r>
              <a:rPr lang="ru-RU" dirty="0" smtClean="0"/>
              <a:t>(по материалам сайта Организации экономического сотрудничества и развития)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41__x0020__x0441__x0430__x0439__x0442__x0430_ xmlns="8161f2a9-1cb7-4b61-9ce6-697f382754a6">
      <Url xsi:nil="true"/>
      <Description xsi:nil="true"/>
    </_x0421__x0441__x044b__x043b__x043a__x0430__x0020__x0441__x0020__x0441__x0430__x0439__x0442__x0430_>
    <TaxCatchAll xmlns="e51e9ff7-e785-4b39-9c0d-3b5e732d8b16" xsi:nil="true"/>
    <_x0414__x0430__x0442__x0430__x0020__x043e__x043a__x043e__x043d__x0447__x0430__x043d__x0438__x044f_ xmlns="8161f2a9-1cb7-4b61-9ce6-697f382754a6" xsi:nil="true"/>
    <_x041e__x043f__x043e__x0432__x0435__x0449__x0435__x043d__x0438__x044f_ xmlns="8161f2a9-1cb7-4b61-9ce6-697f382754a6">
      <Url xsi:nil="true"/>
      <Description xsi:nil="true"/>
    </_x041e__x043f__x043e__x0432__x0435__x0449__x0435__x043d__x0438__x044f_>
    <_x0421__x0435__x0433__x043e__x0434__x043d__x044f_ xmlns="8161f2a9-1cb7-4b61-9ce6-697f382754a6">2023-09-14T12:18:48+00:00</_x0421__x0435__x0433__x043e__x0434__x043d__x044f_>
    <_x0414__x0430__x0442__x0430__x0020__x0443__x0442__x0432__x0435__x0440__x0436__x0434__x0435__x043d__x0438__x044f_ xmlns="8161f2a9-1cb7-4b61-9ce6-697f382754a6" xsi:nil="true"/>
    <_x0422__x0438__x043f__x0020__x0434__x043e__x043a__x0443__x043c__x0435__x043d__x0442__x0430_ xmlns="8161f2a9-1cb7-4b61-9ce6-697f382754a6" xsi:nil="true"/>
    <Section xmlns="8161f2a9-1cb7-4b61-9ce6-697f382754a6" xsi:nil="true"/>
    <_x041e__x0431__x0440__x0430__x0431__x043e__x0442__x043a__x0430_ xmlns="8161f2a9-1cb7-4b61-9ce6-697f382754a6">Обработано</_x041e__x0431__x0440__x0430__x0431__x043e__x0442__x043a__x0430_>
    <_x0421__x0435__x0433__x043e__x0434__x043d__x044f__x0412__x0440__x0435__x043c__x044f_ xmlns="8161f2a9-1cb7-4b61-9ce6-697f382754a6" xsi:nil="true"/>
    <_x041d__x0430__x043f__x0440__x0430__x0432__x043b__x0435__x043d__x0438__x0435__x0020__x043f__x043e__x0434__x0433__x043e__x0442__x043e__x0432__x043a__x0438_ xmlns="8161f2a9-1cb7-4b61-9ce6-697f382754a6" xsi:nil="true"/>
    <_x041f__x0440__x043e__x0444__x0438__x043b__x044c_ xmlns="8161f2a9-1cb7-4b61-9ce6-697f382754a6" xsi:nil="true"/>
    <_x041e__x0442__x0432__x0435__x0442__x0441__x0442__x0432__x0435__x043d__x043d__x044b__x0435_ xmlns="8161f2a9-1cb7-4b61-9ce6-697f382754a6">
      <UserInfo>
        <DisplayName/>
        <AccountId xsi:nil="true"/>
        <AccountType/>
      </UserInfo>
    </_x041e__x0442__x0432__x0435__x0442__x0441__x0442__x0432__x0435__x043d__x043d__x044b__x0435_>
    <_x0423__x0413__x0421__x041d_ xmlns="8161f2a9-1cb7-4b61-9ce6-697f382754a6" xsi:nil="true"/>
    <lcf76f155ced4ddcb4097134ff3c332f xmlns="8161f2a9-1cb7-4b61-9ce6-697f382754a6">
      <Terms xmlns="http://schemas.microsoft.com/office/infopath/2007/PartnerControls"/>
    </lcf76f155ced4ddcb4097134ff3c332f>
    <DisplayTemplateJSIconUrl xmlns="http://schemas.microsoft.com/sharepoint/v3">
      <Url xsi:nil="true"/>
      <Description xsi:nil="true"/>
    </DisplayTemplateJSIconUrl>
    <_x041d__x043e__x043c__x0435__x0440__x0020__x0434__x043e__x043a__x0443__x043c__x0435__x043d__x0442__x0430_ xmlns="8161f2a9-1cb7-4b61-9ce6-697f382754a6" xsi:nil="true"/>
    <_x0031_13 xmlns="8161f2a9-1cb7-4b61-9ce6-697f382754a6">2023-09-14T12:18:48+00:00</_x0031_13>
    <_x041f__x043e__x043b__x0443__x0447__x0430__x0442__x0435__x043b__x0438_ xmlns="8161f2a9-1cb7-4b61-9ce6-697f382754a6">
      <UserInfo>
        <DisplayName/>
        <AccountId xsi:nil="true"/>
        <AccountType/>
      </UserInfo>
    </_x041f__x043e__x043b__x0443__x0447__x0430__x0442__x0435__x043b__x0438_>
    <wgus xmlns="8161f2a9-1cb7-4b61-9ce6-697f382754a6">
      <UserInfo>
        <DisplayName/>
        <AccountId xsi:nil="true"/>
        <AccountType/>
      </UserInfo>
    </wgus>
    <_dlc_DocId xmlns="e51e9ff7-e785-4b39-9c0d-3b5e732d8b16">ZPAKRWMX7FHU-278843365-28215</_dlc_DocId>
    <_dlc_DocIdUrl xmlns="e51e9ff7-e785-4b39-9c0d-3b5e732d8b16">
      <Url>https://pshpu.sharepoint.com/docs/_layouts/15/DocIdRedir.aspx?ID=ZPAKRWMX7FHU-278843365-28215</Url>
      <Description>ZPAKRWMX7FHU-278843365-28215</Description>
    </_dlc_DocIdUrl>
    <SharedWithUsers xmlns="e51e9ff7-e785-4b39-9c0d-3b5e732d8b16">
      <UserInfo>
        <DisplayName>Щипицина Анастасия Александровна</DisplayName>
        <AccountId>28526</AccountId>
        <AccountType/>
      </UserInfo>
      <UserInfo>
        <DisplayName>Меркучева Вероника Валерьевна</DisplayName>
        <AccountId>27110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E641D076AF5142896A75CD5E5C212F" ma:contentTypeVersion="44" ma:contentTypeDescription="Создание документа." ma:contentTypeScope="" ma:versionID="b84ab368cc55a61e00573ee5b586862a">
  <xsd:schema xmlns:xsd="http://www.w3.org/2001/XMLSchema" xmlns:xs="http://www.w3.org/2001/XMLSchema" xmlns:p="http://schemas.microsoft.com/office/2006/metadata/properties" xmlns:ns1="http://schemas.microsoft.com/sharepoint/v3" xmlns:ns2="e51e9ff7-e785-4b39-9c0d-3b5e732d8b16" xmlns:ns3="8161f2a9-1cb7-4b61-9ce6-697f382754a6" targetNamespace="http://schemas.microsoft.com/office/2006/metadata/properties" ma:root="true" ma:fieldsID="a7d7a8ab77389bb44ab1e0a73d0fb121" ns1:_="" ns2:_="" ns3:_="">
    <xsd:import namespace="http://schemas.microsoft.com/sharepoint/v3"/>
    <xsd:import namespace="e51e9ff7-e785-4b39-9c0d-3b5e732d8b16"/>
    <xsd:import namespace="8161f2a9-1cb7-4b61-9ce6-697f38275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d__x043e__x043c__x0435__x0440__x0020__x0434__x043e__x043a__x0443__x043c__x0435__x043d__x0442__x0430_" minOccurs="0"/>
                <xsd:element ref="ns3:_x0414__x0430__x0442__x0430__x0020__x0443__x0442__x0432__x0435__x0440__x0436__x0434__x0435__x043d__x0438__x044f_" minOccurs="0"/>
                <xsd:element ref="ns3:_x0414__x0430__x0442__x0430__x0020__x043e__x043a__x043e__x043d__x0447__x0430__x043d__x0438__x044f_" minOccurs="0"/>
                <xsd:element ref="ns3:_x0422__x0438__x043f__x0020__x0434__x043e__x043a__x0443__x043c__x0435__x043d__x0442__x0430_" minOccurs="0"/>
                <xsd:element ref="ns1:DisplayTemplateJSIconUrl" minOccurs="0"/>
                <xsd:element ref="ns2:SharedWithUsers" minOccurs="0"/>
                <xsd:element ref="ns2:SharedWithDetails" minOccurs="0"/>
                <xsd:element ref="ns3:Section" minOccurs="0"/>
                <xsd:element ref="ns3:_x041e__x0431__x0440__x0430__x0431__x043e__x0442__x043a__x0430_" minOccurs="0"/>
                <xsd:element ref="ns3:_x041e__x0442__x0432__x0435__x0442__x0441__x0442__x0432__x0435__x043d__x043d__x044b__x0435_" minOccurs="0"/>
                <xsd:element ref="ns3:_x041f__x043e__x043b__x0443__x0447__x0430__x0442__x0435__x043b__x0438_" minOccurs="0"/>
                <xsd:element ref="ns3:_x041f__x0440__x043e__x0444__x0438__x043b__x044c_" minOccurs="0"/>
                <xsd:element ref="ns3:_x0423__x0413__x0421__x041d_" minOccurs="0"/>
                <xsd:element ref="ns3:wgus" minOccurs="0"/>
                <xsd:element ref="ns3:_x0421__x0441__x044b__x043b__x043a__x0430__x0020__x0441__x0020__x0441__x0430__x0439__x0442__x0430_" minOccurs="0"/>
                <xsd:element ref="ns3:_x041e__x043f__x043e__x0432__x0435__x0449__x0435__x043d__x0438__x044f_" minOccurs="0"/>
                <xsd:element ref="ns3:_x0421__x0435__x0433__x043e__x0434__x043d__x044f_" minOccurs="0"/>
                <xsd:element ref="ns3:_x0421__x0435__x0433__x043e__x0434__x043d__x044f__x0412__x0440__x0435__x043c__x044f_" minOccurs="0"/>
                <xsd:element ref="ns3:_x0031_13" minOccurs="0"/>
                <xsd:element ref="ns3:MediaServiceMetadata" minOccurs="0"/>
                <xsd:element ref="ns3:MediaServiceFastMetadata" minOccurs="0"/>
                <xsd:element ref="ns3:_x041d__x0430__x043f__x0440__x0430__x0432__x043b__x0435__x043d__x0438__x0435__x0020__x043f__x043e__x0434__x0433__x043e__x0442__x043e__x0432__x043a__x0438_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15" nillable="true" ma:displayName="Значок" ma:description="Значок, который будет отображаться для этого переопределения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ff7-e785-4b39-9c0d-3b5e732d8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865fa2b6-74bf-4218-b4c7-3e84e9719ee9}" ma:internalName="TaxCatchAll" ma:showField="CatchAllData" ma:web="e51e9ff7-e785-4b39-9c0d-3b5e732d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f2a9-1cb7-4b61-9ce6-697f382754a6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34__x043e__x043a__x0443__x043c__x0435__x043d__x0442__x0430_" ma:index="11" nillable="true" ma:displayName="Номер документа" ma:indexed="true" ma:internalName="_x041d__x043e__x043c__x0435__x0440__x0020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020__x0443__x0442__x0432__x0435__x0440__x0436__x0434__x0435__x043d__x0438__x044f_" ma:index="12" nillable="true" ma:displayName="Дата утверждения" ma:format="DateOnly" ma:indexed="true" ma:internalName="_x0414__x0430__x0442__x0430__x0020__x0443__x0442__x0432__x0435__x0440__x0436__x0434__x0435__x043d__x0438__x044f_">
      <xsd:simpleType>
        <xsd:restriction base="dms:DateTime"/>
      </xsd:simpleType>
    </xsd:element>
    <xsd:element name="_x0414__x0430__x0442__x0430__x0020__x043e__x043a__x043e__x043d__x0447__x0430__x043d__x0438__x044f_" ma:index="13" nillable="true" ma:displayName="Дата окончания" ma:format="DateOnly" ma:indexed="true" ma:internalName="_x0414__x0430__x0442__x0430__x0020__x043e__x043a__x043e__x043d__x0447__x0430__x043d__x0438__x044f_">
      <xsd:simpleType>
        <xsd:restriction base="dms:DateTime"/>
      </xsd:simpleType>
    </xsd:element>
    <xsd:element name="_x0422__x0438__x043f__x0020__x0434__x043e__x043a__x0443__x043c__x0435__x043d__x0442__x0430_" ma:index="14" nillable="true" ma:displayName="Тип документа" ma:format="Dropdown" ma:internalName="_x0422__x0438__x043f__x0020__x0434__x043e__x043a__x0443__x043c__x0435__x043d__x0442__x0430_">
      <xsd:simpleType>
        <xsd:restriction base="dms:Choice">
          <xsd:enumeration value="Шаблон"/>
          <xsd:enumeration value="Нормативно-правовой документ"/>
          <xsd:enumeration value="Приказ"/>
          <xsd:enumeration value="Календарный учебный график"/>
          <xsd:enumeration value="Учебный план"/>
          <xsd:enumeration value="Нет"/>
        </xsd:restriction>
      </xsd:simpleType>
    </xsd:element>
    <xsd:element name="Section" ma:index="18" nillable="true" ma:displayName="Раздел" ma:format="Dropdown" ma:indexed="true" ma:internalName="Section">
      <xsd:simpleType>
        <xsd:union memberTypes="dms:Text">
          <xsd:simpleType>
            <xsd:restriction base="dms:Choice">
              <xsd:enumeration value="Учебная работа. Бакалавриат и магистратура"/>
              <xsd:enumeration value="Общие положения ПГГПУ"/>
              <xsd:enumeration value="Учебная работа. Аспирантура"/>
              <xsd:enumeration value="Структурные подразделения"/>
              <xsd:enumeration value="Основные документы"/>
              <xsd:enumeration value="Органы управления ПГГПУ"/>
              <xsd:enumeration value="Профсоюзные организации"/>
              <xsd:enumeration value="Библиотечное обслуживание и редакционно-издательская деятельность"/>
              <xsd:enumeration value="Шаблоны заявлений для студентов"/>
              <xsd:enumeration value="Шаблоны заявлений для сотрудников"/>
              <xsd:enumeration value="Научная работа"/>
              <xsd:enumeration value="Трудоустройство"/>
              <xsd:enumeration value="Внеучебная работа"/>
              <xsd:enumeration value="Повышение квалификации"/>
              <xsd:enumeration value="Типовые должностные инструкции"/>
              <xsd:enumeration value="Календарный учебный график"/>
              <xsd:enumeration value="Учебные планы"/>
              <xsd:enumeration value="Разное"/>
              <xsd:enumeration value="Нет"/>
              <xsd:enumeration value="Шаблоны документов на закупку и проведение мероприятий"/>
              <xsd:enumeration value="Документы по ОП ВО"/>
              <xsd:enumeration value="СМК"/>
            </xsd:restriction>
          </xsd:simpleType>
        </xsd:union>
      </xsd:simpleType>
    </xsd:element>
    <xsd:element name="_x041e__x0431__x0440__x0430__x0431__x043e__x0442__x043a__x0430_" ma:index="19" nillable="true" ma:displayName="Обработка" ma:default="Обработано" ma:format="Dropdown" ma:internalName="_x041e__x0431__x0440__x0430__x0431__x043e__x0442__x043a__x0430_">
      <xsd:simpleType>
        <xsd:restriction base="dms:Choice">
          <xsd:enumeration value="Обработано"/>
          <xsd:enumeration value="Старая версия"/>
          <xsd:enumeration value="Удалить"/>
        </xsd:restriction>
      </xsd:simpleType>
    </xsd:element>
    <xsd:element name="_x041e__x0442__x0432__x0435__x0442__x0441__x0442__x0432__x0435__x043d__x043d__x044b__x0435_" ma:index="20" nillable="true" ma:displayName="Ответственные" ma:list="UserInfo" ma:SearchPeopleOnly="false" ma:SharePointGroup="0" ma:internalName="_x041e__x0442__x0432__x0435__x0442__x0441__x0442__x0432__x0435__x043d__x043d__x044b__x0435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3e__x043b__x0443__x0447__x0430__x0442__x0435__x043b__x0438_" ma:index="21" nillable="true" ma:displayName="Получатели" ma:list="UserInfo" ma:SearchPeopleOnly="false" ma:SharePointGroup="0" ma:internalName="_x041f__x043e__x043b__x0443__x0447__x0430__x0442__x0435__x043b__x0438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40__x043e__x0444__x0438__x043b__x044c_" ma:index="22" nillable="true" ma:displayName="Профиль" ma:internalName="_x041f__x0440__x043e__x0444__x0438__x043b__x044c_">
      <xsd:simpleType>
        <xsd:restriction base="dms:Text">
          <xsd:maxLength value="255"/>
        </xsd:restriction>
      </xsd:simpleType>
    </xsd:element>
    <xsd:element name="_x0423__x0413__x0421__x041d_" ma:index="23" nillable="true" ma:displayName="УГСН" ma:internalName="_x0423__x0413__x0421__x041d_">
      <xsd:simpleType>
        <xsd:restriction base="dms:Text">
          <xsd:maxLength value="255"/>
        </xsd:restriction>
      </xsd:simpleType>
    </xsd:element>
    <xsd:element name="wgus" ma:index="24" nillable="true" ma:displayName="Пользователь или группа" ma:list="UserInfo" ma:internalName="wgu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1__x0441__x044b__x043b__x043a__x0430__x0020__x0441__x0020__x0441__x0430__x0439__x0442__x0430_" ma:index="25" nillable="true" ma:displayName="Ссылка с сайта" ma:format="Hyperlink" ma:internalName="_x0421__x0441__x044b__x043b__x043a__x0430__x0020__x0441__x0020__x0441__x0430__x0439__x044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e__x043f__x043e__x0432__x0435__x0449__x0435__x043d__x0438__x044f_" ma:index="26" nillable="true" ma:displayName="Оповещения" ma:internalName="_x041e__x043f__x043e__x0432__x0435__x0449__x0435__x043d__x0438__x044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21__x0435__x0433__x043e__x0434__x043d__x044f_" ma:index="27" nillable="true" ma:displayName="Сегодня" ma:default="[today]" ma:format="DateOnly" ma:internalName="_x0421__x0435__x0433__x043e__x0434__x043d__x044f_">
      <xsd:simpleType>
        <xsd:restriction base="dms:DateTime"/>
      </xsd:simpleType>
    </xsd:element>
    <xsd:element name="_x0421__x0435__x0433__x043e__x0434__x043d__x044f__x0412__x0440__x0435__x043c__x044f_" ma:index="28" nillable="true" ma:displayName="СегодняВремя" ma:format="DateOnly" ma:internalName="_x0421__x0435__x0433__x043e__x0434__x043d__x044f__x0412__x0440__x0435__x043c__x044f_">
      <xsd:simpleType>
        <xsd:restriction base="dms:DateTime"/>
      </xsd:simpleType>
    </xsd:element>
    <xsd:element name="_x0031_13" ma:index="31" nillable="true" ma:displayName="113" ma:default="[today]" ma:format="DateOnly" ma:internalName="_x0031_13">
      <xsd:simpleType>
        <xsd:restriction base="dms:DateTime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41d__x0430__x043f__x0440__x0430__x0432__x043b__x0435__x043d__x0438__x0435__x0020__x043f__x043e__x0434__x0433__x043e__x0442__x043e__x0432__x043a__x0438_" ma:index="35" nillable="true" ma:displayName="Направление подготовки" ma:internalName="_x041d__x0430__x043f__x0440__x0430__x0432__x043b__x0435__x043d__x0438__x0435__x0020__x043f__x043e__x0434__x0433__x043e__x0442__x043e__x0432__x043a__x0438_">
      <xsd:simpleType>
        <xsd:restriction base="dms:Text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64db4f2-4c23-4e6d-be94-d799daa514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1AC3C-CE04-4864-92CE-83D4F358499A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51e9ff7-e785-4b39-9c0d-3b5e732d8b16"/>
    <ds:schemaRef ds:uri="http://schemas.microsoft.com/office/infopath/2007/PartnerControls"/>
    <ds:schemaRef ds:uri="http://purl.org/dc/elements/1.1/"/>
    <ds:schemaRef ds:uri="8161f2a9-1cb7-4b61-9ce6-697f382754a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AD8B1F-6F47-4F10-BC64-540A13C3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e9ff7-e785-4b39-9c0d-3b5e732d8b16"/>
    <ds:schemaRef ds:uri="8161f2a9-1cb7-4b61-9ce6-697f3827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5ABB5-E4E6-4523-9FD1-263095517D9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0CC4DC8-FDEF-478E-9F83-9CA7333B40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180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Golos Text Black</vt:lpstr>
      <vt:lpstr>Arial</vt:lpstr>
      <vt:lpstr>Golos Text DemiBold</vt:lpstr>
      <vt:lpstr>Golos Text Medium</vt:lpstr>
      <vt:lpstr>Calibri</vt:lpstr>
      <vt:lpstr>Golos Text</vt:lpstr>
      <vt:lpstr>Тема Office</vt:lpstr>
      <vt:lpstr>Презентация PowerPoint</vt:lpstr>
      <vt:lpstr>Функциональная грамотность - способность… </vt:lpstr>
      <vt:lpstr>Навыки XXI века*</vt:lpstr>
      <vt:lpstr>Читательская грамотность - способность…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Домашний</cp:lastModifiedBy>
  <cp:revision>43</cp:revision>
  <dcterms:created xsi:type="dcterms:W3CDTF">2023-04-16T15:24:45Z</dcterms:created>
  <dcterms:modified xsi:type="dcterms:W3CDTF">2025-08-27T15:57:42Z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_dlc_DocIdItemGuid">
    <vt:lpwstr>25a8402c-2ea7-4193-8567-834d5f1798a3</vt:lpwstr>
  </property>
  <property fmtid="{D5CDD505-2E9C-101B-9397-08002B2CF9AE}" pid="4" name="MediaServiceImageTags">
    <vt:lpwstr/>
  </property>
</Properties>
</file>