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310" r:id="rId2"/>
    <p:sldId id="268" r:id="rId3"/>
    <p:sldId id="276" r:id="rId4"/>
    <p:sldId id="285" r:id="rId5"/>
    <p:sldId id="293" r:id="rId6"/>
    <p:sldId id="301" r:id="rId7"/>
    <p:sldId id="309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4660"/>
  </p:normalViewPr>
  <p:slideViewPr>
    <p:cSldViewPr>
      <p:cViewPr varScale="1">
        <p:scale>
          <a:sx n="82" d="100"/>
          <a:sy n="82" d="100"/>
        </p:scale>
        <p:origin x="-418" y="-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6517-67EE-4964-A8F8-1DDDB89C33BC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438D-3F44-4C89-873F-975525B77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D77EB-E445-49ED-BE15-FF7B1EAB5A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0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98A8A-CDD2-486A-80F7-C74D424910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0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bg>
      <p:bgPr>
        <a:blipFill>
          <a:blip r:embed="rId2">
            <a:lum/>
          </a:blip>
          <a:srcRect t="12686" b="1268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62386" y="4808516"/>
            <a:ext cx="11527589" cy="90099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33585" y="5735637"/>
            <a:ext cx="9144000" cy="5866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771D51-D9CB-43C2-B1A8-5956DD318EEA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D53018-A5DC-444C-8DF4-3CDB80CCB90E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5830" y="1034412"/>
            <a:ext cx="11536856" cy="4187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-183264" y="6022776"/>
            <a:ext cx="1450974" cy="835224"/>
          </a:xfrm>
          <a:prstGeom prst="rect">
            <a:avLst/>
          </a:prstGeom>
        </p:spPr>
      </p:pic>
      <p:sp>
        <p:nvSpPr>
          <p:cNvPr id="8" name="Текст 9"/>
          <p:cNvSpPr>
            <a:spLocks noGrp="1"/>
          </p:cNvSpPr>
          <p:nvPr>
            <p:ph type="body" sz="quarter" idx="13"/>
          </p:nvPr>
        </p:nvSpPr>
        <p:spPr bwMode="auto">
          <a:xfrm>
            <a:off x="491272" y="1646339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9" name="Объект 15"/>
          <p:cNvSpPr>
            <a:spLocks noGrp="1"/>
          </p:cNvSpPr>
          <p:nvPr>
            <p:ph sz="quarter" idx="18"/>
          </p:nvPr>
        </p:nvSpPr>
        <p:spPr bwMode="auto">
          <a:xfrm>
            <a:off x="245830" y="2711329"/>
            <a:ext cx="2805377" cy="3041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Объект 15"/>
          <p:cNvSpPr>
            <a:spLocks noGrp="1"/>
          </p:cNvSpPr>
          <p:nvPr>
            <p:ph sz="quarter" idx="19"/>
          </p:nvPr>
        </p:nvSpPr>
        <p:spPr bwMode="auto">
          <a:xfrm>
            <a:off x="3195586" y="2708270"/>
            <a:ext cx="2739349" cy="3041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1" name="Объект 15"/>
          <p:cNvSpPr>
            <a:spLocks noGrp="1"/>
          </p:cNvSpPr>
          <p:nvPr>
            <p:ph sz="quarter" idx="20"/>
          </p:nvPr>
        </p:nvSpPr>
        <p:spPr bwMode="auto">
          <a:xfrm>
            <a:off x="6189044" y="2708270"/>
            <a:ext cx="2521571" cy="3041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2" name="Объект 15"/>
          <p:cNvSpPr>
            <a:spLocks noGrp="1"/>
          </p:cNvSpPr>
          <p:nvPr>
            <p:ph sz="quarter" idx="21"/>
          </p:nvPr>
        </p:nvSpPr>
        <p:spPr bwMode="auto">
          <a:xfrm>
            <a:off x="8964723" y="2701705"/>
            <a:ext cx="2817964" cy="3041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2"/>
          </p:nvPr>
        </p:nvSpPr>
        <p:spPr bwMode="auto">
          <a:xfrm>
            <a:off x="6286287" y="1649294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3"/>
          </p:nvPr>
        </p:nvSpPr>
        <p:spPr bwMode="auto">
          <a:xfrm>
            <a:off x="3388478" y="1646339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24"/>
          </p:nvPr>
        </p:nvSpPr>
        <p:spPr bwMode="auto">
          <a:xfrm>
            <a:off x="9126733" y="1646338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8490" y="196141"/>
            <a:ext cx="8376388" cy="45736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ru-RU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AFF84D-CBDD-4C9C-92A7-A809FC6D8751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sp>
        <p:nvSpPr>
          <p:cNvPr id="6" name="object 4"/>
          <p:cNvSpPr/>
          <p:nvPr userDrawn="1"/>
        </p:nvSpPr>
        <p:spPr bwMode="auto">
          <a:xfrm>
            <a:off x="14287" y="740337"/>
            <a:ext cx="8048625" cy="158750"/>
          </a:xfrm>
          <a:custGeom>
            <a:avLst/>
            <a:gdLst/>
            <a:ahLst/>
            <a:cxnLst/>
            <a:rect l="l" t="t" r="r" b="b"/>
            <a:pathLst>
              <a:path w="8048625" h="158750" extrusionOk="0">
                <a:moveTo>
                  <a:pt x="0" y="158495"/>
                </a:moveTo>
                <a:lnTo>
                  <a:pt x="8048244" y="158495"/>
                </a:lnTo>
                <a:lnTo>
                  <a:pt x="8048244" y="0"/>
                </a:lnTo>
                <a:lnTo>
                  <a:pt x="0" y="0"/>
                </a:lnTo>
                <a:lnTo>
                  <a:pt x="0" y="158495"/>
                </a:lnTo>
                <a:close/>
              </a:path>
            </a:pathLst>
          </a:custGeom>
          <a:solidFill>
            <a:srgbClr val="B8BAC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r="1097"/>
          <a:stretch/>
        </p:blipFill>
        <p:spPr bwMode="auto">
          <a:xfrm>
            <a:off x="0" y="5394570"/>
            <a:ext cx="3542097" cy="788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9180762" y="3319612"/>
            <a:ext cx="3109229" cy="3401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9C33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9C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89DDC7-F6CB-479A-AA42-B41C3ECE329E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7C4760-C37B-48BC-BF96-C5F0ED27E0EB}" type="datetime1">
              <a:rPr lang="ru-RU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B79661-A17D-4794-8BFA-F0A01C33CF37}" type="datetime1">
              <a:rPr lang="ru-RU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C19FF2-D140-416A-9046-20F55670E110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15303E-B5E5-4F4D-A1D0-FD0963EA239E}" type="datetime1">
              <a:rPr lang="ru-RU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BB2005-7EAA-427F-BF75-109871BFFB4F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 descr="Изображение выглядит как карта&#10;&#10;Автоматически созданное описание"/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/>
        </p:blipFill>
        <p:spPr bwMode="auto">
          <a:xfrm>
            <a:off x="0" y="896449"/>
            <a:ext cx="9753600" cy="5381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879FF7-D29C-4691-95E8-ECADF7110ECB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/>
        </p:blipFill>
        <p:spPr bwMode="auto">
          <a:xfrm>
            <a:off x="0" y="905974"/>
            <a:ext cx="9753600" cy="5362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" y="1001025"/>
            <a:ext cx="12177586" cy="58528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AB60B6-689A-4E5B-A718-B0F2CED1200B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A8054D3-B716-4469-9B4C-5768B85EA657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5007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92326" y="2858703"/>
            <a:ext cx="9144000" cy="1790300"/>
          </a:xfrm>
        </p:spPr>
        <p:txBody>
          <a:bodyPr anchor="ctr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0" y="5490769"/>
            <a:ext cx="12192000" cy="876267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Autofit/>
          </a:bodyPr>
          <a:lstStyle>
            <a:lvl1pPr>
              <a:defRPr lang="ru-RU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278475-ABDD-4422-9FE2-9D220E8CFCF6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6167301"/>
            <a:ext cx="12177585" cy="743222"/>
          </a:xfrm>
          <a:prstGeom prst="rect">
            <a:avLst/>
          </a:prstGeom>
          <a:solidFill>
            <a:srgbClr val="B7BB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796547-590C-4451-B777-12525B5E3B8D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10" name="Рисунок 9" descr="Изображение выглядит как круг, искусство, Симметрия, шаблон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4444" y="4633780"/>
            <a:ext cx="3620491" cy="2087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A8D26E-D42D-4A34-8809-7E05FF2D93CC}" type="datetime1">
              <a:rPr lang="ru-RU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5" name="object 2"/>
          <p:cNvPicPr/>
          <p:nvPr userDrawn="1"/>
        </p:nvPicPr>
        <p:blipFill>
          <a:blip r:embed="rId2"/>
          <a:stretch/>
        </p:blipFill>
        <p:spPr bwMode="auto">
          <a:xfrm>
            <a:off x="7104652" y="4349497"/>
            <a:ext cx="5017007" cy="2508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2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6702FD-4FBF-4F9D-9D82-09EB0A8D3165}" type="datetime1">
              <a:rPr lang="ru-RU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284146"/>
            <a:ext cx="5829300" cy="5981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3_Пустой слайд">
    <p:bg>
      <p:bgPr>
        <a:blipFill>
          <a:blip r:embed="rId2">
            <a:alphaModFix amt="80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4D9199-EDB0-407D-B220-A486523A3BA9}" type="datetime1">
              <a:rPr lang="ru-RU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BE3E0A-C386-465C-90C0-547A611234D1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0" y="4619625"/>
            <a:ext cx="12192000" cy="2238375"/>
            <a:chOff x="2057400" y="2590800"/>
            <a:chExt cx="8858250" cy="2238375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6477000" y="2590800"/>
              <a:ext cx="4438650" cy="22383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 flipH="1">
              <a:off x="2057400" y="2590800"/>
              <a:ext cx="5086350" cy="2238375"/>
            </a:xfrm>
            <a:prstGeom prst="rect">
              <a:avLst/>
            </a:prstGeom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7741" y="109305"/>
            <a:ext cx="8376388" cy="6526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BE3E0A-C386-465C-90C0-547A611234D1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85800" y="308733"/>
            <a:ext cx="8258175" cy="630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-304800" y="2187350"/>
            <a:ext cx="1694093" cy="4097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Blank">
    <p:bg>
      <p:bgPr>
        <a:blipFill>
          <a:blip r:embed="rId2">
            <a:lum/>
          </a:blip>
          <a:srcRect t="-14166" r="-9090" b="250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CC03B6-9945-433B-A520-33A666C8DFF9}" type="datetime1">
              <a:rPr lang="ru-RU"/>
              <a:t>15.04.2026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79E358-0745-4F5D-952F-A79E2CD9405C}" type="datetime1">
              <a:rPr lang="ru-RU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690F63-7CD9-412E-BED8-DB1F02F583CD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338D6F-80C6-426A-8297-3F7CC1F7D643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5007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192326" y="2858703"/>
            <a:ext cx="9144000" cy="1790300"/>
          </a:xfrm>
        </p:spPr>
        <p:txBody>
          <a:bodyPr anchor="ctr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0" y="5490769"/>
            <a:ext cx="12192000" cy="876267"/>
          </a:xfrm>
          <a:prstGeom prst="rect">
            <a:avLst/>
          </a:prstGeom>
          <a:solidFill>
            <a:srgbClr val="F9F9F9"/>
          </a:solidFill>
        </p:spPr>
        <p:txBody>
          <a:bodyPr anchor="b"/>
          <a:lstStyle>
            <a:lvl1pPr marL="0" indent="0" algn="ctr">
              <a:buNone/>
              <a:defRPr sz="2400" b="1" spc="1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DE423B-6901-4417-A5B8-D83771F3F4C8}" type="datetime1">
              <a:rPr lang="ru-RU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581ADF-1C24-4B16-B96F-ED38E12218A0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B97C9-45C9-49F1-B271-CD8C83493EDA}" type="datetime1">
              <a:rPr lang="ru-RU"/>
              <a:t>15.04.2026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66048" y="116229"/>
            <a:ext cx="8376388" cy="45736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B97C9-45C9-49F1-B271-CD8C83493EDA}" type="datetime1">
              <a:rPr lang="ru-RU"/>
              <a:t>15.04.2026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6048" y="116229"/>
            <a:ext cx="8376388" cy="45736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D5C8C3-DD23-49AA-8D0A-4A33818CA3FE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423332" y="1066407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AC886F-E3B3-4E01-B230-537E0B54AC3B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04800" y="152400"/>
            <a:ext cx="3064227" cy="1053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423332" y="1066407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2A2210-972A-4370-AD19-579F3121694E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7348755" y="209640"/>
            <a:ext cx="2492177" cy="856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0ACDC3-93A6-4CD2-9E95-6868E909A3C8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5CC582-C963-4043-B098-D658C1F3791B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sp>
        <p:nvSpPr>
          <p:cNvPr id="8" name="object 8"/>
          <p:cNvSpPr/>
          <p:nvPr userDrawn="1"/>
        </p:nvSpPr>
        <p:spPr bwMode="auto">
          <a:xfrm>
            <a:off x="2773797" y="1342995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 extrusionOk="0">
                <a:moveTo>
                  <a:pt x="0" y="0"/>
                </a:moveTo>
                <a:lnTo>
                  <a:pt x="2061972" y="0"/>
                </a:lnTo>
              </a:path>
            </a:pathLst>
          </a:custGeom>
          <a:ln w="57150">
            <a:solidFill>
              <a:srgbClr val="FF883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" name="Рисунок 9" descr="Изображение выглядит как круг, Красочность, Янтарь, астрономия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17510" y="6356350"/>
            <a:ext cx="620690" cy="299261"/>
          </a:xfrm>
          <a:prstGeom prst="rect">
            <a:avLst/>
          </a:prstGeom>
        </p:spPr>
      </p:pic>
      <p:sp>
        <p:nvSpPr>
          <p:cNvPr id="11" name="object 8"/>
          <p:cNvSpPr/>
          <p:nvPr userDrawn="1"/>
        </p:nvSpPr>
        <p:spPr bwMode="auto">
          <a:xfrm>
            <a:off x="8720328" y="1442641"/>
            <a:ext cx="2062480" cy="0"/>
          </a:xfrm>
          <a:custGeom>
            <a:avLst/>
            <a:gdLst/>
            <a:ahLst/>
            <a:cxnLst/>
            <a:rect l="l" t="t" r="r" b="b"/>
            <a:pathLst>
              <a:path w="2062479" extrusionOk="0">
                <a:moveTo>
                  <a:pt x="0" y="0"/>
                </a:moveTo>
                <a:lnTo>
                  <a:pt x="2061972" y="0"/>
                </a:lnTo>
              </a:path>
            </a:pathLst>
          </a:custGeom>
          <a:ln w="57150">
            <a:solidFill>
              <a:srgbClr val="FF883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2"/>
          <p:cNvSpPr/>
          <p:nvPr userDrawn="1"/>
        </p:nvSpPr>
        <p:spPr bwMode="auto">
          <a:xfrm>
            <a:off x="527855" y="1510920"/>
            <a:ext cx="4618767" cy="4677506"/>
          </a:xfrm>
          <a:custGeom>
            <a:avLst/>
            <a:gdLst/>
            <a:ahLst/>
            <a:cxnLst/>
            <a:rect l="l" t="t" r="r" b="b"/>
            <a:pathLst>
              <a:path w="6019800" h="6858000" extrusionOk="0">
                <a:moveTo>
                  <a:pt x="6019800" y="0"/>
                </a:moveTo>
                <a:lnTo>
                  <a:pt x="0" y="0"/>
                </a:lnTo>
                <a:lnTo>
                  <a:pt x="0" y="6858000"/>
                </a:lnTo>
                <a:lnTo>
                  <a:pt x="6019800" y="6858000"/>
                </a:lnTo>
                <a:lnTo>
                  <a:pt x="60198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2"/>
          <p:cNvSpPr/>
          <p:nvPr userDrawn="1"/>
        </p:nvSpPr>
        <p:spPr bwMode="auto">
          <a:xfrm>
            <a:off x="6462412" y="1510920"/>
            <a:ext cx="4618767" cy="4677506"/>
          </a:xfrm>
          <a:custGeom>
            <a:avLst/>
            <a:gdLst/>
            <a:ahLst/>
            <a:cxnLst/>
            <a:rect l="l" t="t" r="r" b="b"/>
            <a:pathLst>
              <a:path w="6019800" h="6858000" extrusionOk="0">
                <a:moveTo>
                  <a:pt x="6019800" y="0"/>
                </a:moveTo>
                <a:lnTo>
                  <a:pt x="0" y="0"/>
                </a:lnTo>
                <a:lnTo>
                  <a:pt x="0" y="6858000"/>
                </a:lnTo>
                <a:lnTo>
                  <a:pt x="6019800" y="6858000"/>
                </a:lnTo>
                <a:lnTo>
                  <a:pt x="601980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Объект 15"/>
          <p:cNvSpPr>
            <a:spLocks noGrp="1"/>
          </p:cNvSpPr>
          <p:nvPr>
            <p:ph sz="quarter" idx="18"/>
          </p:nvPr>
        </p:nvSpPr>
        <p:spPr bwMode="auto">
          <a:xfrm>
            <a:off x="685800" y="1600200"/>
            <a:ext cx="42672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4" name="Объект 15"/>
          <p:cNvSpPr>
            <a:spLocks noGrp="1"/>
          </p:cNvSpPr>
          <p:nvPr>
            <p:ph sz="quarter" idx="19"/>
          </p:nvPr>
        </p:nvSpPr>
        <p:spPr bwMode="auto">
          <a:xfrm>
            <a:off x="6586728" y="1618376"/>
            <a:ext cx="42672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3"/>
          </p:nvPr>
        </p:nvSpPr>
        <p:spPr bwMode="auto">
          <a:xfrm>
            <a:off x="2625917" y="915712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0"/>
          </p:nvPr>
        </p:nvSpPr>
        <p:spPr bwMode="auto">
          <a:xfrm>
            <a:off x="8491284" y="964360"/>
            <a:ext cx="2327083" cy="3580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0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74F1E21-5288-4D07-B45B-F962FEC6DE36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941504"/>
            <a:ext cx="12074259" cy="57799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sp>
        <p:nvSpPr>
          <p:cNvPr id="7" name="Объект 15"/>
          <p:cNvSpPr>
            <a:spLocks noGrp="1"/>
          </p:cNvSpPr>
          <p:nvPr>
            <p:ph sz="quarter" idx="18"/>
          </p:nvPr>
        </p:nvSpPr>
        <p:spPr bwMode="auto">
          <a:xfrm>
            <a:off x="495300" y="2130331"/>
            <a:ext cx="34290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8" name="Объект 15"/>
          <p:cNvSpPr>
            <a:spLocks noGrp="1"/>
          </p:cNvSpPr>
          <p:nvPr>
            <p:ph sz="quarter" idx="19"/>
          </p:nvPr>
        </p:nvSpPr>
        <p:spPr bwMode="auto">
          <a:xfrm>
            <a:off x="4283104" y="2131063"/>
            <a:ext cx="34290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9" name="Объект 15"/>
          <p:cNvSpPr>
            <a:spLocks noGrp="1"/>
          </p:cNvSpPr>
          <p:nvPr>
            <p:ph sz="quarter" idx="20"/>
          </p:nvPr>
        </p:nvSpPr>
        <p:spPr bwMode="auto">
          <a:xfrm>
            <a:off x="8001000" y="2123147"/>
            <a:ext cx="3429000" cy="403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B8667-630F-4E3B-8C1D-4EC7439EF8CB}" type="datetime1">
              <a:rPr lang="ru-RU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sp>
        <p:nvSpPr>
          <p:cNvPr id="6" name="object 4"/>
          <p:cNvSpPr/>
          <p:nvPr userDrawn="1"/>
        </p:nvSpPr>
        <p:spPr bwMode="auto">
          <a:xfrm>
            <a:off x="0" y="644736"/>
            <a:ext cx="8048625" cy="158750"/>
          </a:xfrm>
          <a:custGeom>
            <a:avLst/>
            <a:gdLst/>
            <a:ahLst/>
            <a:cxnLst/>
            <a:rect l="l" t="t" r="r" b="b"/>
            <a:pathLst>
              <a:path w="8048625" h="158750" extrusionOk="0">
                <a:moveTo>
                  <a:pt x="0" y="158495"/>
                </a:moveTo>
                <a:lnTo>
                  <a:pt x="8048244" y="158495"/>
                </a:lnTo>
                <a:lnTo>
                  <a:pt x="8048244" y="0"/>
                </a:lnTo>
                <a:lnTo>
                  <a:pt x="0" y="0"/>
                </a:lnTo>
                <a:lnTo>
                  <a:pt x="0" y="158495"/>
                </a:lnTo>
                <a:close/>
              </a:path>
            </a:pathLst>
          </a:custGeom>
          <a:solidFill>
            <a:srgbClr val="B8BAC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783560"/>
            <a:ext cx="10058400" cy="929402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 bwMode="auto">
          <a:xfrm>
            <a:off x="246377" y="2736305"/>
            <a:ext cx="1577975" cy="5884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4"/>
          </p:nvPr>
        </p:nvSpPr>
        <p:spPr bwMode="auto">
          <a:xfrm>
            <a:off x="2264863" y="2736305"/>
            <a:ext cx="1577975" cy="5884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15"/>
          </p:nvPr>
        </p:nvSpPr>
        <p:spPr bwMode="auto">
          <a:xfrm>
            <a:off x="4400333" y="2736305"/>
            <a:ext cx="1577975" cy="5884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6"/>
          </p:nvPr>
        </p:nvSpPr>
        <p:spPr bwMode="auto">
          <a:xfrm>
            <a:off x="6470650" y="2745775"/>
            <a:ext cx="1577975" cy="5884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7"/>
          </p:nvPr>
        </p:nvSpPr>
        <p:spPr bwMode="auto">
          <a:xfrm>
            <a:off x="8397876" y="2712883"/>
            <a:ext cx="1577975" cy="58842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quarter" idx="18"/>
          </p:nvPr>
        </p:nvSpPr>
        <p:spPr bwMode="auto">
          <a:xfrm>
            <a:off x="246063" y="3513138"/>
            <a:ext cx="1577975" cy="2290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7" name="Объект 15"/>
          <p:cNvSpPr>
            <a:spLocks noGrp="1"/>
          </p:cNvSpPr>
          <p:nvPr>
            <p:ph sz="quarter" idx="19"/>
          </p:nvPr>
        </p:nvSpPr>
        <p:spPr bwMode="auto">
          <a:xfrm>
            <a:off x="2285563" y="3513138"/>
            <a:ext cx="1577975" cy="2290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8" name="Объект 15"/>
          <p:cNvSpPr>
            <a:spLocks noGrp="1"/>
          </p:cNvSpPr>
          <p:nvPr>
            <p:ph sz="quarter" idx="20"/>
          </p:nvPr>
        </p:nvSpPr>
        <p:spPr bwMode="auto">
          <a:xfrm>
            <a:off x="4400332" y="3513138"/>
            <a:ext cx="1577975" cy="2290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9" name="Объект 15"/>
          <p:cNvSpPr>
            <a:spLocks noGrp="1"/>
          </p:cNvSpPr>
          <p:nvPr>
            <p:ph sz="quarter" idx="21"/>
          </p:nvPr>
        </p:nvSpPr>
        <p:spPr bwMode="auto">
          <a:xfrm>
            <a:off x="6428782" y="3522154"/>
            <a:ext cx="1577975" cy="2290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20" name="Объект 15"/>
          <p:cNvSpPr>
            <a:spLocks noGrp="1"/>
          </p:cNvSpPr>
          <p:nvPr>
            <p:ph sz="quarter" idx="22"/>
          </p:nvPr>
        </p:nvSpPr>
        <p:spPr bwMode="auto">
          <a:xfrm>
            <a:off x="8397876" y="3522154"/>
            <a:ext cx="1577975" cy="2290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белый, черно-белый, черный, дизайн&#10;&#10;Автоматически созданное описание"/>
          <p:cNvPicPr>
            <a:picLocks noChangeAspect="1"/>
          </p:cNvPicPr>
          <p:nvPr userDrawn="1"/>
        </p:nvPicPr>
        <p:blipFill>
          <a:blip r:embed="rId36"/>
          <a:stretch/>
        </p:blipFill>
        <p:spPr bwMode="auto">
          <a:xfrm>
            <a:off x="11229266" y="6343429"/>
            <a:ext cx="828510" cy="296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7741" y="109305"/>
            <a:ext cx="8376388" cy="805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BE3E0A-C386-465C-90C0-547A611234D1}" type="datetime1">
              <a:rPr lang="ru-RU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064006" y="6349166"/>
            <a:ext cx="993770" cy="2964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9C33"/>
                </a:solidFill>
                <a:latin typeface="Antipasto Pro"/>
              </a:defRPr>
            </a:lvl1pPr>
          </a:lstStyle>
          <a:p>
            <a:pPr>
              <a:defRPr/>
            </a:pPr>
            <a:fld id="{9407B0F1-83A0-4DD9-BDFF-D758D8DD7B7D}" type="slidenum">
              <a:rPr lang="ru-RU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/>
        </p:blipFill>
        <p:spPr bwMode="auto">
          <a:xfrm>
            <a:off x="8992000" y="0"/>
            <a:ext cx="3200000" cy="1133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lvl1pPr marL="12700" marR="5080" algn="l" defTabSz="914400">
        <a:lnSpc>
          <a:spcPts val="3120"/>
        </a:lnSpc>
        <a:spcBef>
          <a:spcPts val="500"/>
        </a:spcBef>
        <a:buNone/>
        <a:defRPr lang="ru-RU" sz="2900" b="1" i="0" spc="-45">
          <a:solidFill>
            <a:schemeClr val="tx1"/>
          </a:solidFill>
          <a:latin typeface="+mj-lt"/>
          <a:ea typeface="+mj-ea"/>
          <a:cs typeface="Tahom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2386" y="4808516"/>
            <a:ext cx="11527589" cy="1668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НАЦИОНАЛЬНЫЕ ЦЕННОСТИ : глоссарий РУМЦ 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7B0F1-83A0-4DD9-BDFF-D758D8DD7B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4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533400" y="914400"/>
            <a:ext cx="11353800" cy="57150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400" b="1" dirty="0"/>
              <a:t>1. Достоинство </a:t>
            </a:r>
            <a:r>
              <a:rPr lang="ru-RU" sz="2400" dirty="0"/>
              <a:t>– морально-нравственная категория, включающая самоуважение личности, признание ее уникальности обществом, реализация в различных сферах жизнедеятельности, определяющее социально-психологическое благополучие, обеспечивающее раскрытие потенциала.</a:t>
            </a:r>
          </a:p>
          <a:p>
            <a:pPr marL="0" indent="0" algn="just">
              <a:buNone/>
              <a:defRPr/>
            </a:pP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b="1" dirty="0"/>
              <a:t>2. Крепкая семья </a:t>
            </a:r>
            <a:r>
              <a:rPr lang="ru-RU" sz="2400" dirty="0"/>
              <a:t>– устойчивая система, основанная на любви, эмоциональной близости, взаимном уважении, доверии и преданности, обеспечивающая продолжение рода, безопасность, развитие и социализацию, вследствие чего происходит гармонизация личности, ведущая в конечном итоге к стабильности общества.</a:t>
            </a:r>
          </a:p>
          <a:p>
            <a:pPr marL="0" indent="0" algn="just">
              <a:buNone/>
              <a:defRPr/>
            </a:pP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b="1" dirty="0" smtClean="0"/>
              <a:t>3</a:t>
            </a:r>
            <a:r>
              <a:rPr lang="ru-RU" sz="2400" b="1" dirty="0"/>
              <a:t>. Историческая память и преемственность поколений </a:t>
            </a:r>
            <a:r>
              <a:rPr lang="ru-RU" sz="2400" dirty="0"/>
              <a:t>– это духовно-нравственная ценность, включающая сохранение смыслов, традиций и опыта поколений для передачи их потомкам, результатом чего является формирование национальной идентичности, обеспечение целостности общества и связи между поколениями.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9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228600" y="1066800"/>
            <a:ext cx="11049000" cy="528236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800" b="1" dirty="0"/>
              <a:t>1.Жизнь</a:t>
            </a:r>
            <a:r>
              <a:rPr lang="ru-RU" sz="2800" dirty="0"/>
              <a:t> – наполненность каждого дня смыслами, осознанный процесс  бытия,  направленность на созидание, на развитие, реализацию своих потребностей</a:t>
            </a:r>
          </a:p>
          <a:p>
            <a:pPr marL="0" indent="0" algn="just">
              <a:buNone/>
              <a:defRPr/>
            </a:pPr>
            <a:endParaRPr lang="ru-RU" sz="2800" dirty="0"/>
          </a:p>
          <a:p>
            <a:pPr marL="0" indent="0" algn="just">
              <a:buNone/>
              <a:defRPr/>
            </a:pPr>
            <a:r>
              <a:rPr lang="ru-RU" sz="2800" b="1" dirty="0"/>
              <a:t>2. Служение Отечеству и ответственность за его судьбу </a:t>
            </a:r>
            <a:r>
              <a:rPr lang="ru-RU" sz="2800" dirty="0"/>
              <a:t>– деятельность, направленная на сохранение, развитие, процветания планеты «на которой живем» (я-дом-социум-государство-планета)</a:t>
            </a:r>
          </a:p>
          <a:p>
            <a:pPr marL="0" indent="0" algn="just">
              <a:buNone/>
              <a:defRPr/>
            </a:pPr>
            <a:endParaRPr lang="ru-RU" sz="2800" dirty="0"/>
          </a:p>
          <a:p>
            <a:pPr marL="0" indent="0" algn="just">
              <a:buNone/>
              <a:defRPr/>
            </a:pPr>
            <a:r>
              <a:rPr lang="ru-RU" sz="2800" b="1" dirty="0"/>
              <a:t>3. Коллективизм </a:t>
            </a:r>
            <a:r>
              <a:rPr lang="ru-RU" sz="2800" dirty="0"/>
              <a:t>– способность людей к созидательному взаимодействию, осознание себя частью целого,  реализация единой системы ценностей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9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228600" y="1143000"/>
            <a:ext cx="11734800" cy="520616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400" b="1" dirty="0"/>
              <a:t>1  Права и свободы человека </a:t>
            </a:r>
            <a:r>
              <a:rPr lang="ru-RU" sz="2400" dirty="0"/>
              <a:t>-  одна из высших ценностей, данная человеку с рождения, защищаемая в правовом государстве,  право всех на образование и самореализацию и выбора траектории жизни (образования\ Равные образовательные возможности независимо от статуса и особенностей развития).</a:t>
            </a:r>
          </a:p>
          <a:p>
            <a:pPr marL="0" indent="0" algn="just">
              <a:buNone/>
              <a:defRPr/>
            </a:pP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b="1" dirty="0"/>
              <a:t>2 Гражданственность </a:t>
            </a:r>
            <a:r>
              <a:rPr lang="ru-RU" sz="2400" dirty="0"/>
              <a:t>– осознанная сопричастность к жизни страны и общества, сочетающаяся со готовностью (стремлением)  их развития и улучшения (активно участвовать в жизни общества и государства).</a:t>
            </a:r>
          </a:p>
          <a:p>
            <a:pPr marL="0" indent="0" algn="just">
              <a:buNone/>
              <a:defRPr/>
            </a:pPr>
            <a:r>
              <a:rPr lang="ru-RU" sz="2400" dirty="0"/>
              <a:t> (нравственная позиция, готовность активно участвовать в жизни страны\ Любовь. Почитание ценностей и культуры)</a:t>
            </a:r>
          </a:p>
          <a:p>
            <a:pPr marL="0" indent="0" algn="just">
              <a:buNone/>
              <a:defRPr/>
            </a:pPr>
            <a:endParaRPr lang="ru-RU" sz="2400" dirty="0"/>
          </a:p>
          <a:p>
            <a:pPr marL="0" indent="0" algn="just">
              <a:buNone/>
              <a:defRPr/>
            </a:pPr>
            <a:r>
              <a:rPr lang="ru-RU" sz="2400" b="1" dirty="0"/>
              <a:t>3 Приоритет духовного над материальным</a:t>
            </a:r>
            <a:r>
              <a:rPr lang="ru-RU" sz="2400" dirty="0"/>
              <a:t> – осознанный выбор человека в пользу семьи, родины, а не накопление материальных благ.</a:t>
            </a:r>
          </a:p>
          <a:p>
            <a:pPr marL="0" indent="0" algn="just">
              <a:buNone/>
              <a:defRPr/>
            </a:pPr>
            <a:r>
              <a:rPr lang="ru-RU" sz="2400" dirty="0"/>
              <a:t> осознанность принятия жизненных решений служение отечеству и людям, нравственные идеалы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33400" y="491552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8447B4-65B7-4747-A1BC-8B3D018AC8AD}"/>
              </a:ext>
            </a:extLst>
          </p:cNvPr>
          <p:cNvSpPr txBox="1"/>
          <p:nvPr/>
        </p:nvSpPr>
        <p:spPr>
          <a:xfrm>
            <a:off x="228600" y="1536174"/>
            <a:ext cx="1173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Справедливость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– равенство прав, возможностей, и доступа к государственным ресурсам (в том числе в образовании).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Единство народов России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– исторически сложившаяся общность этнических и национальных групп, основанная на признании и сохранении их культурной идентичности. 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3. Созидательный труд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– деятельность человека по прогрессивному преобразованию всех видов материальных и нематериальных  ресурсов в продукт, необходимый для удовлетворения личных и общественных потребностей.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106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11658600" cy="5105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b="1" dirty="0"/>
              <a:t>1). Патриотизм</a:t>
            </a:r>
            <a:r>
              <a:rPr lang="ru-RU" sz="2400" dirty="0"/>
              <a:t> – это ценность, подразумевающая чувство любви, преданности, уважения и ответственность перед родиной, народом и культурой, а также стремление и готовность вносить вклад в их развитие и защиту</a:t>
            </a:r>
            <a:r>
              <a:rPr lang="en-US" sz="2400" dirty="0"/>
              <a:t> (</a:t>
            </a:r>
            <a:r>
              <a:rPr lang="ru-RU" sz="2400" dirty="0"/>
              <a:t>динамичная ценность</a:t>
            </a:r>
            <a:r>
              <a:rPr lang="en-US" sz="2400" dirty="0"/>
              <a:t>)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/>
              <a:t>2). Милосердие</a:t>
            </a:r>
            <a:r>
              <a:rPr lang="ru-RU" sz="2400" dirty="0"/>
              <a:t> – это ценность, подразумевающая способность взращивать, сохранять и преумножать добро:</a:t>
            </a:r>
          </a:p>
          <a:p>
            <a:pPr marL="0" indent="0">
              <a:buNone/>
              <a:defRPr/>
            </a:pPr>
            <a:r>
              <a:rPr lang="ru-RU" sz="2400" dirty="0"/>
              <a:t>- гуманность;</a:t>
            </a:r>
          </a:p>
          <a:p>
            <a:pPr marL="0" indent="0">
              <a:buNone/>
              <a:defRPr/>
            </a:pPr>
            <a:r>
              <a:rPr lang="ru-RU" sz="2400" dirty="0"/>
              <a:t>- сострадание;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 dirty="0"/>
              <a:t>- способность и готовность откликаться на чужую боль;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 dirty="0"/>
              <a:t>- действие во благо других без ожидания вознаграждения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 b="1" dirty="0"/>
              <a:t>3). Взаимопомощь и взаимоуважение </a:t>
            </a:r>
            <a:r>
              <a:rPr lang="ru-RU" sz="2400" dirty="0"/>
              <a:t>– это ценность, подразумевающая желание поддержать друг друга на основе признания ценности личности другого (отношение к другому как к себе).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5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376388" cy="805095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Ценности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304800" y="1600200"/>
            <a:ext cx="115824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400" dirty="0"/>
              <a:t>1 </a:t>
            </a:r>
            <a:r>
              <a:rPr lang="ru-RU" sz="2400" b="1" dirty="0"/>
              <a:t>ГУМАНИЗМ</a:t>
            </a:r>
            <a:r>
              <a:rPr lang="ru-RU" sz="2400" dirty="0"/>
              <a:t>  - способность быть человечным, видеть человека в другом, уважительно относиться к праву выбора других (людей, групп, обществ), принимая ответственность за последствия и результат этого выбора. </a:t>
            </a:r>
            <a:endParaRPr lang="ru-RU" sz="2400" dirty="0" smtClean="0"/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ru-RU" sz="2400" dirty="0"/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2400" dirty="0"/>
              <a:t>2 </a:t>
            </a:r>
            <a:r>
              <a:rPr lang="ru-RU" sz="2400" b="1" dirty="0"/>
              <a:t>ВЫСОКИЕ НРАВСТВЕННЫЕ ИДЕАЛЫ </a:t>
            </a:r>
            <a:r>
              <a:rPr lang="ru-RU" sz="2400" dirty="0"/>
              <a:t>– система духовных, морально-этических, нравственных и др. принятых в </a:t>
            </a:r>
            <a:r>
              <a:rPr lang="ru-RU" sz="2400" dirty="0" err="1"/>
              <a:t>в</a:t>
            </a:r>
            <a:r>
              <a:rPr lang="ru-RU" sz="2400" dirty="0"/>
              <a:t> конкретном обществе на конкретном этапе ценностей (милосердие, преемственность поколений, любовь к ближнему, взаимопомощь, взаимоуважение и др.), ставящая их приоритетными над материальными и другими выгодами. 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7B0F1-83A0-4DD9-BDFF-D758D8DD7B7D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9312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591</Words>
  <Application>Microsoft Office PowerPoint</Application>
  <DocSecurity>0</DocSecurity>
  <PresentationFormat>Произвольный</PresentationFormat>
  <Paragraphs>53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2_Тема Office</vt:lpstr>
      <vt:lpstr>НАЦИОНАЛЬНЫЕ ЦЕННОСТИ : глоссарий РУМЦ ВО</vt:lpstr>
      <vt:lpstr>Ценности</vt:lpstr>
      <vt:lpstr>Ценности </vt:lpstr>
      <vt:lpstr>Ценности</vt:lpstr>
      <vt:lpstr>Ценности</vt:lpstr>
      <vt:lpstr>Ценности</vt:lpstr>
      <vt:lpstr>Ценности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доклада и требования к презентации  университета</dc:title>
  <dc:creator>Сергей Зверев</dc:creator>
  <cp:lastModifiedBy>User</cp:lastModifiedBy>
  <cp:revision>87</cp:revision>
  <dcterms:created xsi:type="dcterms:W3CDTF">2022-10-13T15:52:47Z</dcterms:created>
  <dcterms:modified xsi:type="dcterms:W3CDTF">2026-04-15T08:52:26Z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LastSaved">
    <vt:filetime>2022-10-13T00:00:00Z</vt:filetime>
  </property>
</Properties>
</file>